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1" r:id="rId3"/>
    <p:sldId id="262" r:id="rId4"/>
    <p:sldId id="275" r:id="rId5"/>
    <p:sldId id="263" r:id="rId6"/>
    <p:sldId id="266" r:id="rId7"/>
    <p:sldId id="267" r:id="rId8"/>
    <p:sldId id="274" r:id="rId9"/>
    <p:sldId id="268" r:id="rId10"/>
    <p:sldId id="269" r:id="rId11"/>
    <p:sldId id="273" r:id="rId12"/>
    <p:sldId id="271" r:id="rId13"/>
    <p:sldId id="276" r:id="rId14"/>
    <p:sldId id="277" r:id="rId15"/>
    <p:sldId id="27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748AC-99ED-4891-8E75-22EC94EDFA77}" type="datetimeFigureOut">
              <a:rPr kumimoji="1" lang="ja-JP" altLang="en-US" smtClean="0"/>
              <a:t>2019/1/18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FAF9-1B6F-433A-B405-28809D7F60DB}" type="slidenum">
              <a:rPr kumimoji="1" lang="ja-JP" altLang="en-US" smtClean="0"/>
              <a:t>‹#›</a:t>
            </a:fld>
            <a:endParaRPr kumimoji="1" lang="ja-JP" altLang="en-US"/>
          </a:p>
        </p:txBody>
      </p:sp>
    </p:spTree>
    <p:extLst>
      <p:ext uri="{BB962C8B-B14F-4D97-AF65-F5344CB8AC3E}">
        <p14:creationId xmlns:p14="http://schemas.microsoft.com/office/powerpoint/2010/main" val="477338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C9FF6D-C201-47D2-8ECE-E23C8974C0C9}" type="slidenum">
              <a:rPr kumimoji="1" lang="ja-JP" altLang="en-US" smtClean="0"/>
              <a:t>1</a:t>
            </a:fld>
            <a:endParaRPr kumimoji="1" lang="ja-JP" altLang="en-US"/>
          </a:p>
        </p:txBody>
      </p:sp>
    </p:spTree>
    <p:extLst>
      <p:ext uri="{BB962C8B-B14F-4D97-AF65-F5344CB8AC3E}">
        <p14:creationId xmlns:p14="http://schemas.microsoft.com/office/powerpoint/2010/main" val="261211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324722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91085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66299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68274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3522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3943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225022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365928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9071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44891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678EC0-EC19-45BB-B3B9-06EB4526FA4F}" type="datetimeFigureOut">
              <a:rPr kumimoji="1" lang="ja-JP" altLang="en-US" smtClean="0"/>
              <a:t>2019/1/18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19125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78EC0-EC19-45BB-B3B9-06EB4526FA4F}" type="datetimeFigureOut">
              <a:rPr kumimoji="1" lang="ja-JP" altLang="en-US" smtClean="0"/>
              <a:t>2019/1/18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7C6F9-282F-456D-8264-6D6818E4773D}" type="slidenum">
              <a:rPr kumimoji="1" lang="ja-JP" altLang="en-US" smtClean="0"/>
              <a:t>‹#›</a:t>
            </a:fld>
            <a:endParaRPr kumimoji="1" lang="ja-JP" altLang="en-US"/>
          </a:p>
        </p:txBody>
      </p:sp>
    </p:spTree>
    <p:extLst>
      <p:ext uri="{BB962C8B-B14F-4D97-AF65-F5344CB8AC3E}">
        <p14:creationId xmlns:p14="http://schemas.microsoft.com/office/powerpoint/2010/main" val="194703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05780" y="692696"/>
            <a:ext cx="828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05780" y="5757969"/>
            <a:ext cx="828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4634" y="1088840"/>
            <a:ext cx="7923388" cy="1323439"/>
          </a:xfrm>
          <a:prstGeom prst="rect">
            <a:avLst/>
          </a:prstGeom>
          <a:noFill/>
        </p:spPr>
        <p:txBody>
          <a:bodyPr wrap="none" rtlCol="0">
            <a:spAutoFit/>
          </a:bodyPr>
          <a:lstStyle/>
          <a:p>
            <a:pPr>
              <a:lnSpc>
                <a:spcPts val="4800"/>
              </a:lnSpc>
            </a:pPr>
            <a:r>
              <a:rPr lang="en-US" altLang="ja-JP" sz="3200" b="1" dirty="0">
                <a:latin typeface="Segoe UI" panose="020B0502040204020203" pitchFamily="34" charset="0"/>
                <a:cs typeface="Segoe UI" panose="020B0502040204020203" pitchFamily="34" charset="0"/>
              </a:rPr>
              <a:t>Industrial Technology Research Institute</a:t>
            </a:r>
          </a:p>
          <a:p>
            <a:pPr>
              <a:lnSpc>
                <a:spcPts val="4800"/>
              </a:lnSpc>
            </a:pPr>
            <a:r>
              <a:rPr lang="zh-TW" altLang="en-US" sz="3200" b="1" dirty="0">
                <a:latin typeface="游ゴシック" panose="020B0400000000000000" pitchFamily="50" charset="-128"/>
                <a:ea typeface="游ゴシック" panose="020B0400000000000000" pitchFamily="50" charset="-128"/>
                <a:cs typeface="Segoe UI" panose="020B0502040204020203" pitchFamily="34" charset="0"/>
              </a:rPr>
              <a:t>工業技術研究院</a:t>
            </a:r>
            <a:r>
              <a:rPr lang="ja-JP" altLang="en-US" sz="3200" b="1" dirty="0">
                <a:latin typeface="游ゴシック" panose="020B0400000000000000" pitchFamily="50" charset="-128"/>
                <a:ea typeface="游ゴシック" panose="020B0400000000000000" pitchFamily="50" charset="-128"/>
                <a:cs typeface="Segoe UI" panose="020B0502040204020203" pitchFamily="34" charset="0"/>
              </a:rPr>
              <a:t>（台湾）</a:t>
            </a:r>
            <a:endParaRPr lang="en-US" altLang="ja-JP" sz="3200" b="1" dirty="0">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7" name="直線コネクタ 6"/>
          <p:cNvCxnSpPr>
            <a:cxnSpLocks/>
          </p:cNvCxnSpPr>
          <p:nvPr/>
        </p:nvCxnSpPr>
        <p:spPr>
          <a:xfrm flipH="1">
            <a:off x="5055447" y="4257872"/>
            <a:ext cx="18043" cy="121937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xmlns="" id="{C3DEDACF-21ED-458A-A2B3-E139DC339EC1}"/>
              </a:ext>
            </a:extLst>
          </p:cNvPr>
          <p:cNvSpPr/>
          <p:nvPr/>
        </p:nvSpPr>
        <p:spPr>
          <a:xfrm>
            <a:off x="5159752" y="4223368"/>
            <a:ext cx="3192312" cy="1246495"/>
          </a:xfrm>
          <a:prstGeom prst="rect">
            <a:avLst/>
          </a:prstGeom>
        </p:spPr>
        <p:txBody>
          <a:bodyPr wrap="square">
            <a:spAutoFit/>
          </a:bodyPr>
          <a:lstStyle/>
          <a:p>
            <a:pPr>
              <a:lnSpc>
                <a:spcPts val="3000"/>
              </a:lnSpc>
            </a:pPr>
            <a:r>
              <a:rPr lang="ja-JP" altLang="en-US" sz="2000" dirty="0">
                <a:latin typeface="游ゴシック" panose="020B0400000000000000" pitchFamily="50" charset="-128"/>
                <a:ea typeface="游ゴシック" panose="020B0400000000000000" pitchFamily="50" charset="-128"/>
              </a:rPr>
              <a:t>基盤理工学専攻</a:t>
            </a:r>
            <a:endParaRPr lang="en-US" altLang="ja-JP" sz="2000" dirty="0">
              <a:latin typeface="游ゴシック" panose="020B0400000000000000" pitchFamily="50" charset="-128"/>
              <a:ea typeface="游ゴシック" panose="020B0400000000000000" pitchFamily="50" charset="-128"/>
            </a:endParaRPr>
          </a:p>
          <a:p>
            <a:pPr>
              <a:lnSpc>
                <a:spcPts val="3000"/>
              </a:lnSpc>
            </a:pPr>
            <a:r>
              <a:rPr lang="ja-JP" altLang="en-US" sz="2000" dirty="0">
                <a:latin typeface="游ゴシック" panose="020B0400000000000000" pitchFamily="50" charset="-128"/>
                <a:ea typeface="游ゴシック" panose="020B0400000000000000" pitchFamily="50" charset="-128"/>
              </a:rPr>
              <a:t>修士　</a:t>
            </a:r>
            <a:r>
              <a:rPr lang="en-US" altLang="ja-JP" sz="2000" dirty="0">
                <a:latin typeface="游ゴシック" panose="020B0400000000000000" pitchFamily="50" charset="-128"/>
                <a:ea typeface="游ゴシック" panose="020B0400000000000000" pitchFamily="50" charset="-128"/>
              </a:rPr>
              <a:t>1</a:t>
            </a:r>
            <a:r>
              <a:rPr lang="ja-JP" altLang="en-US" sz="2000" dirty="0">
                <a:latin typeface="游ゴシック" panose="020B0400000000000000" pitchFamily="50" charset="-128"/>
                <a:ea typeface="游ゴシック" panose="020B0400000000000000" pitchFamily="50" charset="-128"/>
              </a:rPr>
              <a:t>年</a:t>
            </a:r>
            <a:endParaRPr lang="en-US" altLang="ja-JP" sz="2000" dirty="0">
              <a:latin typeface="游ゴシック" panose="020B0400000000000000" pitchFamily="50" charset="-128"/>
              <a:ea typeface="游ゴシック" panose="020B0400000000000000" pitchFamily="50" charset="-128"/>
            </a:endParaRPr>
          </a:p>
          <a:p>
            <a:pPr>
              <a:lnSpc>
                <a:spcPts val="3000"/>
              </a:lnSpc>
            </a:pPr>
            <a:r>
              <a:rPr lang="ja-JP" altLang="en-US" sz="2000" dirty="0">
                <a:latin typeface="游ゴシック" panose="020B0400000000000000" pitchFamily="50" charset="-128"/>
                <a:ea typeface="游ゴシック" panose="020B0400000000000000" pitchFamily="50" charset="-128"/>
              </a:rPr>
              <a:t>徳原　光</a:t>
            </a:r>
          </a:p>
        </p:txBody>
      </p:sp>
      <p:pic>
        <p:nvPicPr>
          <p:cNvPr id="3" name="図 2"/>
          <p:cNvPicPr>
            <a:picLocks noChangeAspect="1"/>
          </p:cNvPicPr>
          <p:nvPr/>
        </p:nvPicPr>
        <p:blipFill>
          <a:blip r:embed="rId3"/>
          <a:stretch>
            <a:fillRect/>
          </a:stretch>
        </p:blipFill>
        <p:spPr>
          <a:xfrm>
            <a:off x="516658" y="2627710"/>
            <a:ext cx="1881485" cy="598939"/>
          </a:xfrm>
          <a:prstGeom prst="rect">
            <a:avLst/>
          </a:prstGeom>
        </p:spPr>
      </p:pic>
      <p:sp>
        <p:nvSpPr>
          <p:cNvPr id="12" name="テキスト ボックス 64">
            <a:extLst>
              <a:ext uri="{FF2B5EF4-FFF2-40B4-BE49-F238E27FC236}">
                <a16:creationId xmlns:a16="http://schemas.microsoft.com/office/drawing/2014/main" xmlns="" id="{93044736-7B91-4228-AD8D-37264D5671EA}"/>
              </a:ext>
            </a:extLst>
          </p:cNvPr>
          <p:cNvSpPr txBox="1"/>
          <p:nvPr/>
        </p:nvSpPr>
        <p:spPr>
          <a:xfrm>
            <a:off x="284472" y="222245"/>
            <a:ext cx="7961604" cy="461665"/>
          </a:xfrm>
          <a:prstGeom prst="rect">
            <a:avLst/>
          </a:prstGeom>
          <a:noFill/>
        </p:spPr>
        <p:txBody>
          <a:bodyPr wrap="square" rtlCol="0">
            <a:spAutoFit/>
          </a:bodyPr>
          <a:lstStyle/>
          <a:p>
            <a:r>
              <a:rPr kumimoji="1" lang="ja-JP" altLang="en-US" sz="2400" b="1" dirty="0">
                <a:latin typeface="游ゴシック" panose="020B0400000000000000" pitchFamily="50" charset="-128"/>
                <a:ea typeface="游ゴシック" panose="020B0400000000000000" pitchFamily="50" charset="-128"/>
              </a:rPr>
              <a:t>国際インターンシップ実施報告</a:t>
            </a:r>
            <a:r>
              <a:rPr kumimoji="1" lang="en-US" altLang="ja-JP" sz="2400" b="1" dirty="0">
                <a:latin typeface="游ゴシック" panose="020B0400000000000000" pitchFamily="50" charset="-128"/>
                <a:ea typeface="游ゴシック" panose="020B0400000000000000" pitchFamily="50" charset="-128"/>
              </a:rPr>
              <a:t> </a:t>
            </a:r>
            <a:endParaRPr kumimoji="1" lang="ja-JP" altLang="en-US"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9884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9D0D49C0-25F2-4376-92ED-FBCB490FEB9D}"/>
              </a:ext>
            </a:extLst>
          </p:cNvPr>
          <p:cNvSpPr txBox="1"/>
          <p:nvPr/>
        </p:nvSpPr>
        <p:spPr>
          <a:xfrm>
            <a:off x="540783" y="2811194"/>
            <a:ext cx="8079988" cy="646331"/>
          </a:xfrm>
          <a:prstGeom prst="rect">
            <a:avLst/>
          </a:prstGeom>
          <a:noFill/>
        </p:spPr>
        <p:txBody>
          <a:bodyPr wrap="square" rtlCol="0">
            <a:spAutoFit/>
          </a:bodyPr>
          <a:lstStyle/>
          <a:p>
            <a:pPr algn="ctr"/>
            <a:r>
              <a:rPr lang="ja-JP" altLang="en-US" sz="3600" b="1" dirty="0">
                <a:latin typeface="游ゴシック" panose="020B0400000000000000" pitchFamily="50" charset="-128"/>
                <a:ea typeface="游ゴシック" panose="020B0400000000000000" pitchFamily="50" charset="-128"/>
              </a:rPr>
              <a:t>台湾でのコミュニケーションについて</a:t>
            </a:r>
          </a:p>
        </p:txBody>
      </p:sp>
      <p:cxnSp>
        <p:nvCxnSpPr>
          <p:cNvPr id="5" name="直線コネクタ 4">
            <a:extLst>
              <a:ext uri="{FF2B5EF4-FFF2-40B4-BE49-F238E27FC236}">
                <a16:creationId xmlns:a16="http://schemas.microsoft.com/office/drawing/2014/main" xmlns="" id="{C9F6F44E-1232-4E23-AADB-94D1C8B1439E}"/>
              </a:ext>
            </a:extLst>
          </p:cNvPr>
          <p:cNvCxnSpPr>
            <a:cxnSpLocks/>
          </p:cNvCxnSpPr>
          <p:nvPr/>
        </p:nvCxnSpPr>
        <p:spPr>
          <a:xfrm>
            <a:off x="432000" y="3457525"/>
            <a:ext cx="828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0C8EEABE-CF61-4055-B4FC-4E617DFE3787}"/>
              </a:ext>
            </a:extLst>
          </p:cNvPr>
          <p:cNvSpPr txBox="1"/>
          <p:nvPr/>
        </p:nvSpPr>
        <p:spPr>
          <a:xfrm>
            <a:off x="540783" y="3522843"/>
            <a:ext cx="8062441" cy="461665"/>
          </a:xfrm>
          <a:prstGeom prst="rect">
            <a:avLst/>
          </a:prstGeom>
          <a:noFill/>
        </p:spPr>
        <p:txBody>
          <a:bodyPr wrap="square" rtlCol="0">
            <a:spAutoFit/>
          </a:bodyPr>
          <a:lstStyle/>
          <a:p>
            <a:pPr algn="ctr"/>
            <a:r>
              <a:rPr lang="ja-JP" altLang="en-US" sz="2400" b="1" dirty="0">
                <a:latin typeface="游ゴシック" panose="020B0400000000000000" pitchFamily="50" charset="-128"/>
                <a:ea typeface="游ゴシック" panose="020B0400000000000000" pitchFamily="50" charset="-128"/>
              </a:rPr>
              <a:t>言葉で苦労したこと</a:t>
            </a:r>
          </a:p>
        </p:txBody>
      </p:sp>
    </p:spTree>
    <p:extLst>
      <p:ext uri="{BB962C8B-B14F-4D97-AF65-F5344CB8AC3E}">
        <p14:creationId xmlns:p14="http://schemas.microsoft.com/office/powerpoint/2010/main" val="378977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このインターンシップで達成できたこと</a:t>
            </a:r>
          </a:p>
        </p:txBody>
      </p:sp>
      <p:sp>
        <p:nvSpPr>
          <p:cNvPr id="31" name="テキスト ボックス 7">
            <a:extLst>
              <a:ext uri="{FF2B5EF4-FFF2-40B4-BE49-F238E27FC236}">
                <a16:creationId xmlns:a16="http://schemas.microsoft.com/office/drawing/2014/main" xmlns="" id="{2FE7AD33-1701-4380-860D-5CB353A9E3AE}"/>
              </a:ext>
            </a:extLst>
          </p:cNvPr>
          <p:cNvSpPr txBox="1"/>
          <p:nvPr/>
        </p:nvSpPr>
        <p:spPr>
          <a:xfrm>
            <a:off x="507947" y="1012954"/>
            <a:ext cx="8128106" cy="4832092"/>
          </a:xfrm>
          <a:prstGeom prst="rect">
            <a:avLst/>
          </a:prstGeom>
          <a:noFill/>
        </p:spPr>
        <p:txBody>
          <a:bodyPr wrap="square" rtlCol="0">
            <a:spAutoFit/>
          </a:bodyPr>
          <a:lstStyle/>
          <a:p>
            <a:r>
              <a:rPr lang="ja-JP" altLang="en-US" sz="2200" b="1" dirty="0">
                <a:latin typeface="游ゴシック" panose="020B0400000000000000" pitchFamily="50" charset="-128"/>
                <a:ea typeface="游ゴシック" panose="020B0400000000000000" pitchFamily="50" charset="-128"/>
              </a:rPr>
              <a:t>人生で初めて複数のライブラリー</a:t>
            </a:r>
            <a:r>
              <a:rPr lang="en-US" altLang="ja-JP" sz="2200" b="1" dirty="0">
                <a:latin typeface="游ゴシック" panose="020B0400000000000000" pitchFamily="50" charset="-128"/>
                <a:ea typeface="游ゴシック" panose="020B0400000000000000" pitchFamily="50" charset="-128"/>
              </a:rPr>
              <a:t>(ROS, </a:t>
            </a:r>
            <a:r>
              <a:rPr lang="en-US" altLang="ja-JP" sz="2200" b="1" dirty="0" err="1">
                <a:latin typeface="游ゴシック" panose="020B0400000000000000" pitchFamily="50" charset="-128"/>
                <a:ea typeface="游ゴシック" panose="020B0400000000000000" pitchFamily="50" charset="-128"/>
              </a:rPr>
              <a:t>openGL</a:t>
            </a:r>
            <a:r>
              <a:rPr lang="en-US" altLang="ja-JP" sz="2200" b="1" dirty="0">
                <a:latin typeface="游ゴシック" panose="020B0400000000000000" pitchFamily="50" charset="-128"/>
                <a:ea typeface="游ゴシック" panose="020B0400000000000000" pitchFamily="50" charset="-128"/>
              </a:rPr>
              <a:t>, </a:t>
            </a:r>
            <a:r>
              <a:rPr lang="en-US" altLang="ja-JP" sz="2200" b="1" dirty="0" err="1">
                <a:latin typeface="游ゴシック" panose="020B0400000000000000" pitchFamily="50" charset="-128"/>
                <a:ea typeface="游ゴシック" panose="020B0400000000000000" pitchFamily="50" charset="-128"/>
              </a:rPr>
              <a:t>openCV</a:t>
            </a:r>
            <a:r>
              <a:rPr lang="en-US" altLang="ja-JP" sz="2200" b="1" dirty="0">
                <a:latin typeface="游ゴシック" panose="020B0400000000000000" pitchFamily="50" charset="-128"/>
                <a:ea typeface="游ゴシック" panose="020B0400000000000000" pitchFamily="50" charset="-128"/>
              </a:rPr>
              <a:t>, </a:t>
            </a:r>
            <a:r>
              <a:rPr lang="en-US" altLang="ja-JP" sz="2200" b="1" dirty="0" err="1">
                <a:latin typeface="游ゴシック" panose="020B0400000000000000" pitchFamily="50" charset="-128"/>
                <a:ea typeface="游ゴシック" panose="020B0400000000000000" pitchFamily="50" charset="-128"/>
              </a:rPr>
              <a:t>socketCAN</a:t>
            </a:r>
            <a:r>
              <a:rPr lang="en-US" altLang="ja-JP" sz="2200" b="1" dirty="0">
                <a:latin typeface="游ゴシック" panose="020B0400000000000000" pitchFamily="50" charset="-128"/>
                <a:ea typeface="游ゴシック" panose="020B0400000000000000" pitchFamily="50" charset="-128"/>
              </a:rPr>
              <a:t>)</a:t>
            </a:r>
            <a:r>
              <a:rPr lang="ja-JP" altLang="en-US" sz="2200" b="1" dirty="0">
                <a:latin typeface="游ゴシック" panose="020B0400000000000000" pitchFamily="50" charset="-128"/>
                <a:ea typeface="游ゴシック" panose="020B0400000000000000" pitchFamily="50" charset="-128"/>
              </a:rPr>
              <a:t>を含む</a:t>
            </a:r>
            <a:r>
              <a:rPr lang="en-US" altLang="ja-JP" sz="2200" b="1" dirty="0">
                <a:latin typeface="游ゴシック" panose="020B0400000000000000" pitchFamily="50" charset="-128"/>
                <a:ea typeface="游ゴシック" panose="020B0400000000000000" pitchFamily="50" charset="-128"/>
              </a:rPr>
              <a:t>2000</a:t>
            </a:r>
            <a:r>
              <a:rPr lang="ja-JP" altLang="en-US" sz="2200" b="1" dirty="0">
                <a:latin typeface="游ゴシック" panose="020B0400000000000000" pitchFamily="50" charset="-128"/>
                <a:ea typeface="游ゴシック" panose="020B0400000000000000" pitchFamily="50" charset="-128"/>
              </a:rPr>
              <a:t>行を超えるコードを書く経験ができた</a:t>
            </a:r>
            <a:endParaRPr lang="en-US" altLang="ja-JP" sz="2200" b="1" dirty="0">
              <a:latin typeface="游ゴシック" panose="020B0400000000000000" pitchFamily="50" charset="-128"/>
              <a:ea typeface="游ゴシック" panose="020B0400000000000000" pitchFamily="50" charset="-128"/>
            </a:endParaRPr>
          </a:p>
          <a:p>
            <a:endParaRPr lang="en-US" altLang="ja-JP" sz="2200" b="1" dirty="0">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普段の研究とは離れた分野でのチャレンジであったが、</a:t>
            </a:r>
            <a:endParaRPr lang="en-US" altLang="ja-JP" sz="2200" b="1" dirty="0">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派遣先ではない</a:t>
            </a:r>
            <a:r>
              <a:rPr lang="ja-JP" altLang="en-US" sz="2200" b="1" dirty="0">
                <a:solidFill>
                  <a:srgbClr val="FF0000"/>
                </a:solidFill>
                <a:latin typeface="游ゴシック" panose="020B0400000000000000" pitchFamily="50" charset="-128"/>
                <a:ea typeface="游ゴシック" panose="020B0400000000000000" pitchFamily="50" charset="-128"/>
              </a:rPr>
              <a:t>視点を使って貢献できた。</a:t>
            </a:r>
            <a:r>
              <a:rPr lang="ja-JP" altLang="en-US" sz="2200" b="1" dirty="0">
                <a:latin typeface="游ゴシック" panose="020B0400000000000000" pitchFamily="50" charset="-128"/>
                <a:ea typeface="游ゴシック" panose="020B0400000000000000" pitchFamily="50" charset="-128"/>
              </a:rPr>
              <a:t>また自分の視野も広がった</a:t>
            </a:r>
            <a:endParaRPr lang="en-US" altLang="ja-JP" sz="2200" b="1" dirty="0">
              <a:latin typeface="游ゴシック" panose="020B0400000000000000" pitchFamily="50" charset="-128"/>
              <a:ea typeface="游ゴシック" panose="020B0400000000000000" pitchFamily="50" charset="-128"/>
            </a:endParaRPr>
          </a:p>
          <a:p>
            <a:pPr lvl="1"/>
            <a:endParaRPr lang="en-US" altLang="ja-JP" sz="2200" b="1" dirty="0">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自分から</a:t>
            </a:r>
            <a:r>
              <a:rPr lang="ja-JP" altLang="en-US" sz="2200" b="1" dirty="0">
                <a:solidFill>
                  <a:srgbClr val="FF0000"/>
                </a:solidFill>
                <a:latin typeface="游ゴシック" panose="020B0400000000000000" pitchFamily="50" charset="-128"/>
                <a:ea typeface="游ゴシック" panose="020B0400000000000000" pitchFamily="50" charset="-128"/>
              </a:rPr>
              <a:t>能動的に情報を発信して行動できた</a:t>
            </a:r>
            <a:endParaRPr lang="en-US" altLang="ja-JP" sz="2200" b="1" dirty="0">
              <a:solidFill>
                <a:srgbClr val="FF0000"/>
              </a:solidFill>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　→学部３年での国内インターンシップとの違い</a:t>
            </a:r>
          </a:p>
          <a:p>
            <a:endParaRPr lang="en-US" altLang="ja-JP" sz="2200" b="1" dirty="0">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ビジネスのために研究するということを体験できた</a:t>
            </a:r>
            <a:endParaRPr lang="en-US" altLang="ja-JP" sz="2200" b="1" dirty="0">
              <a:latin typeface="游ゴシック" panose="020B0400000000000000" pitchFamily="50" charset="-128"/>
              <a:ea typeface="游ゴシック" panose="020B0400000000000000" pitchFamily="50" charset="-128"/>
            </a:endParaRPr>
          </a:p>
          <a:p>
            <a:endParaRPr lang="en-US" altLang="ja-JP" sz="2200" b="1" dirty="0">
              <a:latin typeface="游ゴシック" panose="020B0400000000000000" pitchFamily="50" charset="-128"/>
              <a:ea typeface="游ゴシック" panose="020B0400000000000000" pitchFamily="50" charset="-128"/>
            </a:endParaRPr>
          </a:p>
          <a:p>
            <a:r>
              <a:rPr lang="ja-JP" altLang="en-US" sz="2200" b="1" dirty="0">
                <a:latin typeface="游ゴシック" panose="020B0400000000000000" pitchFamily="50" charset="-128"/>
                <a:ea typeface="游ゴシック" panose="020B0400000000000000" pitchFamily="50" charset="-128"/>
              </a:rPr>
              <a:t>現役の研究者の方の</a:t>
            </a:r>
            <a:r>
              <a:rPr lang="ja-JP" altLang="en-US" sz="2200" b="1" dirty="0">
                <a:solidFill>
                  <a:srgbClr val="FF0000"/>
                </a:solidFill>
                <a:latin typeface="游ゴシック" panose="020B0400000000000000" pitchFamily="50" charset="-128"/>
                <a:ea typeface="游ゴシック" panose="020B0400000000000000" pitchFamily="50" charset="-128"/>
              </a:rPr>
              <a:t>キャリア、人生設計の話</a:t>
            </a:r>
            <a:r>
              <a:rPr lang="ja-JP" altLang="en-US" sz="2200" b="1" dirty="0">
                <a:latin typeface="游ゴシック" panose="020B0400000000000000" pitchFamily="50" charset="-128"/>
                <a:ea typeface="游ゴシック" panose="020B0400000000000000" pitchFamily="50" charset="-128"/>
              </a:rPr>
              <a:t>をたくさん聞くことができた　→　大学生という身分できることがわかる</a:t>
            </a:r>
            <a:endParaRPr lang="en-US" altLang="ja-JP" sz="2200" b="1" dirty="0">
              <a:latin typeface="游ゴシック" panose="020B0400000000000000" pitchFamily="50" charset="-128"/>
              <a:ea typeface="游ゴシック" panose="020B0400000000000000" pitchFamily="50" charset="-128"/>
            </a:endParaRPr>
          </a:p>
        </p:txBody>
      </p:sp>
      <p:cxnSp>
        <p:nvCxnSpPr>
          <p:cNvPr id="9"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83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このインターンシップで達成できなかったこと</a:t>
            </a:r>
          </a:p>
        </p:txBody>
      </p:sp>
      <p:sp>
        <p:nvSpPr>
          <p:cNvPr id="31" name="テキスト ボックス 7">
            <a:extLst>
              <a:ext uri="{FF2B5EF4-FFF2-40B4-BE49-F238E27FC236}">
                <a16:creationId xmlns:a16="http://schemas.microsoft.com/office/drawing/2014/main" xmlns="" id="{2FE7AD33-1701-4380-860D-5CB353A9E3AE}"/>
              </a:ext>
            </a:extLst>
          </p:cNvPr>
          <p:cNvSpPr txBox="1"/>
          <p:nvPr/>
        </p:nvSpPr>
        <p:spPr>
          <a:xfrm>
            <a:off x="830192" y="2708388"/>
            <a:ext cx="7466303" cy="830997"/>
          </a:xfrm>
          <a:prstGeom prst="rect">
            <a:avLst/>
          </a:prstGeom>
          <a:noFill/>
        </p:spPr>
        <p:txBody>
          <a:bodyPr wrap="square" rtlCol="0">
            <a:spAutoFit/>
          </a:bodyPr>
          <a:lstStyle/>
          <a:p>
            <a:pPr algn="ctr"/>
            <a:r>
              <a:rPr lang="ja-JP" altLang="en-US" sz="2400" b="1" dirty="0">
                <a:latin typeface="游ゴシック" panose="020B0400000000000000" pitchFamily="50" charset="-128"/>
                <a:ea typeface="游ゴシック" panose="020B0400000000000000" pitchFamily="50" charset="-128"/>
              </a:rPr>
              <a:t>大学での研究に関係する人工知能（特に</a:t>
            </a:r>
            <a:r>
              <a:rPr lang="en-US" altLang="ja-JP" sz="2400" b="1" dirty="0">
                <a:latin typeface="游ゴシック" panose="020B0400000000000000" pitchFamily="50" charset="-128"/>
                <a:ea typeface="游ゴシック" panose="020B0400000000000000" pitchFamily="50" charset="-128"/>
              </a:rPr>
              <a:t>CNN</a:t>
            </a:r>
            <a:r>
              <a:rPr lang="ja-JP" altLang="en-US" sz="2400" b="1" dirty="0">
                <a:latin typeface="游ゴシック" panose="020B0400000000000000" pitchFamily="50" charset="-128"/>
                <a:ea typeface="游ゴシック" panose="020B0400000000000000" pitchFamily="50" charset="-128"/>
              </a:rPr>
              <a:t>）</a:t>
            </a:r>
            <a:endParaRPr lang="en-US" altLang="ja-JP" sz="2400"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の開発に関する知識は増えなかった</a:t>
            </a:r>
            <a:endParaRPr lang="en-US" altLang="ja-JP" sz="2400" b="1" dirty="0">
              <a:latin typeface="游ゴシック" panose="020B0400000000000000" pitchFamily="50" charset="-128"/>
              <a:ea typeface="游ゴシック" panose="020B0400000000000000" pitchFamily="50" charset="-128"/>
            </a:endParaRPr>
          </a:p>
        </p:txBody>
      </p:sp>
      <p:sp>
        <p:nvSpPr>
          <p:cNvPr id="9" name="矢印: 右 15">
            <a:extLst>
              <a:ext uri="{FF2B5EF4-FFF2-40B4-BE49-F238E27FC236}">
                <a16:creationId xmlns:a16="http://schemas.microsoft.com/office/drawing/2014/main" xmlns="" id="{5F7B845A-5CA2-42B7-8780-43AE25FA84B7}"/>
              </a:ext>
            </a:extLst>
          </p:cNvPr>
          <p:cNvSpPr/>
          <p:nvPr/>
        </p:nvSpPr>
        <p:spPr>
          <a:xfrm rot="5400000">
            <a:off x="4315649" y="3563628"/>
            <a:ext cx="475120" cy="575871"/>
          </a:xfrm>
          <a:prstGeom prst="rightArrow">
            <a:avLst>
              <a:gd name="adj1" fmla="val 50000"/>
              <a:gd name="adj2" fmla="val 577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0" name="テキスト ボックス 74">
            <a:extLst>
              <a:ext uri="{FF2B5EF4-FFF2-40B4-BE49-F238E27FC236}">
                <a16:creationId xmlns:a16="http://schemas.microsoft.com/office/drawing/2014/main" xmlns="" id="{9DC11FC9-D034-487A-ADA5-F53D470A0258}"/>
              </a:ext>
            </a:extLst>
          </p:cNvPr>
          <p:cNvSpPr txBox="1"/>
          <p:nvPr/>
        </p:nvSpPr>
        <p:spPr>
          <a:xfrm>
            <a:off x="748204" y="4273659"/>
            <a:ext cx="7362569" cy="1815882"/>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インターンシップは職業経験を得る場</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latin typeface="游ゴシック" panose="020B0400000000000000" pitchFamily="50" charset="-128"/>
                <a:ea typeface="游ゴシック" panose="020B0400000000000000" pitchFamily="50" charset="-128"/>
              </a:rPr>
              <a:t>研究に直結しなくても、大学や研究室では</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latin typeface="游ゴシック" panose="020B0400000000000000" pitchFamily="50" charset="-128"/>
                <a:ea typeface="游ゴシック" panose="020B0400000000000000" pitchFamily="50" charset="-128"/>
              </a:rPr>
              <a:t>学べないあたらいい視点、考え方、技術を</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solidFill>
                  <a:srgbClr val="FF0000"/>
                </a:solidFill>
                <a:latin typeface="游ゴシック" panose="020B0400000000000000" pitchFamily="50" charset="-128"/>
                <a:ea typeface="游ゴシック" panose="020B0400000000000000" pitchFamily="50" charset="-128"/>
              </a:rPr>
              <a:t>帰国後の研究や就活に活かせる</a:t>
            </a:r>
            <a:endParaRPr lang="en-US" altLang="ja-JP" sz="2800" b="1" dirty="0">
              <a:solidFill>
                <a:srgbClr val="FF0000"/>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xmlns="" id="{7AA5FFF9-5566-402E-90B6-37720F9BE06E}"/>
              </a:ext>
            </a:extLst>
          </p:cNvPr>
          <p:cNvSpPr txBox="1"/>
          <p:nvPr/>
        </p:nvSpPr>
        <p:spPr>
          <a:xfrm>
            <a:off x="234054" y="930765"/>
            <a:ext cx="8062441" cy="1261884"/>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英語力は向上しなかった</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海外にとどまって仕事をするには、</a:t>
            </a:r>
            <a:endParaRPr lang="en-US" altLang="ja-JP" sz="2400" b="1" dirty="0">
              <a:latin typeface="游ゴシック" panose="020B0400000000000000" pitchFamily="50" charset="-128"/>
              <a:ea typeface="游ゴシック" panose="020B0400000000000000" pitchFamily="50" charset="-128"/>
            </a:endParaRPr>
          </a:p>
          <a:p>
            <a:pPr algn="ctr"/>
            <a:r>
              <a:rPr lang="ja-JP" altLang="en-US" sz="2400" b="1" dirty="0">
                <a:solidFill>
                  <a:srgbClr val="FF0000"/>
                </a:solidFill>
                <a:latin typeface="游ゴシック" panose="020B0400000000000000" pitchFamily="50" charset="-128"/>
                <a:ea typeface="游ゴシック" panose="020B0400000000000000" pitchFamily="50" charset="-128"/>
              </a:rPr>
              <a:t>もっと言語能力（英語、現地語）が必要</a:t>
            </a:r>
            <a:r>
              <a:rPr lang="ja-JP" altLang="en-US" sz="2400" b="1" dirty="0">
                <a:latin typeface="游ゴシック" panose="020B0400000000000000" pitchFamily="50" charset="-128"/>
                <a:ea typeface="游ゴシック" panose="020B0400000000000000" pitchFamily="50" charset="-128"/>
              </a:rPr>
              <a:t>だとわかった</a:t>
            </a:r>
          </a:p>
        </p:txBody>
      </p:sp>
      <p:cxnSp>
        <p:nvCxnSpPr>
          <p:cNvPr id="16"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xmlns="" id="{E147A5B7-E292-46FC-993E-BD77D841130A}"/>
              </a:ext>
            </a:extLst>
          </p:cNvPr>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64">
            <a:extLst>
              <a:ext uri="{FF2B5EF4-FFF2-40B4-BE49-F238E27FC236}">
                <a16:creationId xmlns:a16="http://schemas.microsoft.com/office/drawing/2014/main" xmlns="" id="{591A38E5-F88F-4CC8-B3DD-CB67C4FCAD19}"/>
              </a:ext>
            </a:extLst>
          </p:cNvPr>
          <p:cNvSpPr txBox="1"/>
          <p:nvPr/>
        </p:nvSpPr>
        <p:spPr>
          <a:xfrm>
            <a:off x="284473" y="222245"/>
            <a:ext cx="8384742"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国際インターンシップに挑戦しようとしている方へ</a:t>
            </a:r>
          </a:p>
        </p:txBody>
      </p:sp>
      <p:sp>
        <p:nvSpPr>
          <p:cNvPr id="9" name="テキスト ボックス 74">
            <a:extLst>
              <a:ext uri="{FF2B5EF4-FFF2-40B4-BE49-F238E27FC236}">
                <a16:creationId xmlns:a16="http://schemas.microsoft.com/office/drawing/2014/main" xmlns="" id="{D6833549-BF6B-4578-AAAE-ADC0C4BB2C1C}"/>
              </a:ext>
            </a:extLst>
          </p:cNvPr>
          <p:cNvSpPr txBox="1"/>
          <p:nvPr/>
        </p:nvSpPr>
        <p:spPr>
          <a:xfrm>
            <a:off x="511139" y="963093"/>
            <a:ext cx="7270053"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国際インターンシップのいいところは・・・</a:t>
            </a:r>
          </a:p>
        </p:txBody>
      </p:sp>
      <p:cxnSp>
        <p:nvCxnSpPr>
          <p:cNvPr id="11" name="直線コネクタ 10">
            <a:extLst>
              <a:ext uri="{FF2B5EF4-FFF2-40B4-BE49-F238E27FC236}">
                <a16:creationId xmlns:a16="http://schemas.microsoft.com/office/drawing/2014/main" xmlns="" id="{C23BA14E-C514-45E5-98F8-EA9C53687AC1}"/>
              </a:ext>
            </a:extLst>
          </p:cNvPr>
          <p:cNvCxnSpPr>
            <a:cxnSpLocks/>
          </p:cNvCxnSpPr>
          <p:nvPr/>
        </p:nvCxnSpPr>
        <p:spPr>
          <a:xfrm>
            <a:off x="511139" y="1346014"/>
            <a:ext cx="523023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74">
            <a:extLst>
              <a:ext uri="{FF2B5EF4-FFF2-40B4-BE49-F238E27FC236}">
                <a16:creationId xmlns:a16="http://schemas.microsoft.com/office/drawing/2014/main" xmlns="" id="{6DD0E60F-21C8-45E7-B7A8-BA631B42C1E5}"/>
              </a:ext>
            </a:extLst>
          </p:cNvPr>
          <p:cNvSpPr txBox="1"/>
          <p:nvPr/>
        </p:nvSpPr>
        <p:spPr>
          <a:xfrm>
            <a:off x="795559" y="1467326"/>
            <a:ext cx="7362569" cy="830997"/>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いろいろな人との交流が非常にある</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ほかの国から来ているインターンとの交流も</a:t>
            </a:r>
            <a:endParaRPr lang="en-US" altLang="ja-JP" sz="2400" b="1" dirty="0">
              <a:latin typeface="游ゴシック" panose="020B0400000000000000" pitchFamily="50" charset="-128"/>
              <a:ea typeface="游ゴシック" panose="020B0400000000000000" pitchFamily="50" charset="-128"/>
            </a:endParaRPr>
          </a:p>
        </p:txBody>
      </p:sp>
      <p:sp>
        <p:nvSpPr>
          <p:cNvPr id="14" name="テキスト ボックス 74">
            <a:extLst>
              <a:ext uri="{FF2B5EF4-FFF2-40B4-BE49-F238E27FC236}">
                <a16:creationId xmlns:a16="http://schemas.microsoft.com/office/drawing/2014/main" xmlns="" id="{9FD7215D-62F0-4838-BEA3-6872B8798DA9}"/>
              </a:ext>
            </a:extLst>
          </p:cNvPr>
          <p:cNvSpPr txBox="1"/>
          <p:nvPr/>
        </p:nvSpPr>
        <p:spPr>
          <a:xfrm>
            <a:off x="795558" y="2701180"/>
            <a:ext cx="7362569" cy="461665"/>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日本でいう就活目的ではない就業経験ができる</a:t>
            </a:r>
            <a:endParaRPr lang="en-US" altLang="ja-JP" sz="2400" b="1" dirty="0">
              <a:latin typeface="游ゴシック" panose="020B0400000000000000" pitchFamily="50" charset="-128"/>
              <a:ea typeface="游ゴシック" panose="020B0400000000000000" pitchFamily="50" charset="-128"/>
            </a:endParaRPr>
          </a:p>
        </p:txBody>
      </p:sp>
      <p:sp>
        <p:nvSpPr>
          <p:cNvPr id="15" name="テキスト ボックス 74">
            <a:extLst>
              <a:ext uri="{FF2B5EF4-FFF2-40B4-BE49-F238E27FC236}">
                <a16:creationId xmlns:a16="http://schemas.microsoft.com/office/drawing/2014/main" xmlns="" id="{4F4C86F2-4031-47EA-A665-3D7D37E60D4A}"/>
              </a:ext>
            </a:extLst>
          </p:cNvPr>
          <p:cNvSpPr txBox="1"/>
          <p:nvPr/>
        </p:nvSpPr>
        <p:spPr>
          <a:xfrm>
            <a:off x="795558" y="3565702"/>
            <a:ext cx="7362569" cy="830997"/>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自分の視野、引き出しを増やせる</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日本の常識から離れることの困難と学び</a:t>
            </a:r>
            <a:endParaRPr lang="en-US" altLang="ja-JP" sz="2400" b="1" dirty="0">
              <a:latin typeface="游ゴシック" panose="020B0400000000000000" pitchFamily="50" charset="-128"/>
              <a:ea typeface="游ゴシック" panose="020B0400000000000000" pitchFamily="50" charset="-128"/>
            </a:endParaRPr>
          </a:p>
        </p:txBody>
      </p:sp>
      <p:sp>
        <p:nvSpPr>
          <p:cNvPr id="16" name="テキスト ボックス 74">
            <a:extLst>
              <a:ext uri="{FF2B5EF4-FFF2-40B4-BE49-F238E27FC236}">
                <a16:creationId xmlns:a16="http://schemas.microsoft.com/office/drawing/2014/main" xmlns="" id="{09AD34BF-1CD9-4814-BC9F-892A12FB4C77}"/>
              </a:ext>
            </a:extLst>
          </p:cNvPr>
          <p:cNvSpPr txBox="1"/>
          <p:nvPr/>
        </p:nvSpPr>
        <p:spPr>
          <a:xfrm>
            <a:off x="952261" y="6050980"/>
            <a:ext cx="7362569" cy="584775"/>
          </a:xfrm>
          <a:prstGeom prst="rect">
            <a:avLst/>
          </a:prstGeom>
          <a:noFill/>
        </p:spPr>
        <p:txBody>
          <a:bodyPr wrap="square" rtlCol="0">
            <a:spAutoFit/>
          </a:bodyPr>
          <a:lstStyle/>
          <a:p>
            <a:r>
              <a:rPr lang="ja-JP" altLang="en-US" sz="1600" b="1" dirty="0">
                <a:solidFill>
                  <a:schemeClr val="bg1">
                    <a:lumMod val="65000"/>
                  </a:schemeClr>
                </a:solidFill>
                <a:latin typeface="游ゴシック" panose="020B0400000000000000" pitchFamily="50" charset="-128"/>
                <a:ea typeface="游ゴシック" panose="020B0400000000000000" pitchFamily="50" charset="-128"/>
              </a:rPr>
              <a:t>あと・・・</a:t>
            </a:r>
            <a:endParaRPr lang="en-US" altLang="ja-JP" sz="1600" b="1" dirty="0">
              <a:solidFill>
                <a:schemeClr val="bg1">
                  <a:lumMod val="65000"/>
                </a:schemeClr>
              </a:solidFill>
              <a:latin typeface="游ゴシック" panose="020B0400000000000000" pitchFamily="50" charset="-128"/>
              <a:ea typeface="游ゴシック" panose="020B0400000000000000" pitchFamily="50" charset="-128"/>
            </a:endParaRPr>
          </a:p>
          <a:p>
            <a:r>
              <a:rPr lang="ja-JP" altLang="en-US" sz="1600" b="1" dirty="0">
                <a:solidFill>
                  <a:schemeClr val="bg1">
                    <a:lumMod val="65000"/>
                  </a:schemeClr>
                </a:solidFill>
                <a:latin typeface="游ゴシック" panose="020B0400000000000000" pitchFamily="50" charset="-128"/>
                <a:ea typeface="游ゴシック" panose="020B0400000000000000" pitchFamily="50" charset="-128"/>
              </a:rPr>
              <a:t>現地の人にいろんなところに連れて行ってもらって台湾を満喫できました。</a:t>
            </a:r>
            <a:endParaRPr lang="en-US" altLang="ja-JP" sz="1600" b="1" dirty="0">
              <a:solidFill>
                <a:schemeClr val="bg1">
                  <a:lumMod val="6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7716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xmlns="" id="{E147A5B7-E292-46FC-993E-BD77D841130A}"/>
              </a:ext>
            </a:extLst>
          </p:cNvPr>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64">
            <a:extLst>
              <a:ext uri="{FF2B5EF4-FFF2-40B4-BE49-F238E27FC236}">
                <a16:creationId xmlns:a16="http://schemas.microsoft.com/office/drawing/2014/main" xmlns="" id="{591A38E5-F88F-4CC8-B3DD-CB67C4FCAD19}"/>
              </a:ext>
            </a:extLst>
          </p:cNvPr>
          <p:cNvSpPr txBox="1"/>
          <p:nvPr/>
        </p:nvSpPr>
        <p:spPr>
          <a:xfrm>
            <a:off x="284473" y="222245"/>
            <a:ext cx="8384742" cy="523220"/>
          </a:xfrm>
          <a:prstGeom prst="rect">
            <a:avLst/>
          </a:prstGeom>
          <a:noFill/>
        </p:spPr>
        <p:txBody>
          <a:bodyPr wrap="square" rtlCol="0">
            <a:spAutoFit/>
          </a:bodyPr>
          <a:lstStyle/>
          <a:p>
            <a:r>
              <a:rPr lang="ja-JP" altLang="en-US" sz="2800" b="1" dirty="0" smtClean="0">
                <a:latin typeface="游ゴシック" panose="020B0400000000000000" pitchFamily="50" charset="-128"/>
                <a:ea typeface="游ゴシック" panose="020B0400000000000000" pitchFamily="50" charset="-128"/>
              </a:rPr>
              <a:t>謝辞</a:t>
            </a:r>
            <a:endParaRPr lang="ja-JP" altLang="en-US" sz="2800" b="1" dirty="0">
              <a:latin typeface="游ゴシック" panose="020B0400000000000000" pitchFamily="50" charset="-128"/>
              <a:ea typeface="游ゴシック" panose="020B0400000000000000" pitchFamily="50" charset="-128"/>
            </a:endParaRPr>
          </a:p>
        </p:txBody>
      </p:sp>
      <p:sp>
        <p:nvSpPr>
          <p:cNvPr id="13" name="テキスト ボックス 74">
            <a:extLst>
              <a:ext uri="{FF2B5EF4-FFF2-40B4-BE49-F238E27FC236}">
                <a16:creationId xmlns:a16="http://schemas.microsoft.com/office/drawing/2014/main" xmlns="" id="{6DD0E60F-21C8-45E7-B7A8-BA631B42C1E5}"/>
              </a:ext>
            </a:extLst>
          </p:cNvPr>
          <p:cNvSpPr txBox="1"/>
          <p:nvPr/>
        </p:nvSpPr>
        <p:spPr>
          <a:xfrm>
            <a:off x="579898" y="1312051"/>
            <a:ext cx="7362569" cy="4893647"/>
          </a:xfrm>
          <a:prstGeom prst="rect">
            <a:avLst/>
          </a:prstGeom>
          <a:noFill/>
        </p:spPr>
        <p:txBody>
          <a:bodyPr wrap="square" rtlCol="0">
            <a:spAutoFit/>
          </a:bodyPr>
          <a:lstStyle/>
          <a:p>
            <a:r>
              <a:rPr lang="ja-JP" altLang="en-US" sz="2400" b="1" dirty="0" smtClean="0">
                <a:latin typeface="游ゴシック" panose="020B0400000000000000" pitchFamily="50" charset="-128"/>
                <a:ea typeface="游ゴシック" panose="020B0400000000000000" pitchFamily="50" charset="-128"/>
              </a:rPr>
              <a:t>派遣に際してお世話になった方々</a:t>
            </a:r>
            <a:endParaRPr lang="en-US" altLang="ja-JP" sz="2400" b="1" dirty="0" smtClean="0">
              <a:latin typeface="游ゴシック" panose="020B0400000000000000" pitchFamily="50" charset="-128"/>
              <a:ea typeface="游ゴシック" panose="020B0400000000000000" pitchFamily="50" charset="-128"/>
            </a:endParaRPr>
          </a:p>
          <a:p>
            <a:endParaRPr lang="en-US" altLang="ja-JP" sz="2400" b="1" dirty="0" smtClean="0">
              <a:latin typeface="游ゴシック" panose="020B0400000000000000" pitchFamily="50" charset="-128"/>
              <a:ea typeface="游ゴシック" panose="020B0400000000000000" pitchFamily="50" charset="-128"/>
            </a:endParaRPr>
          </a:p>
          <a:p>
            <a:r>
              <a:rPr lang="ja-JP" altLang="en-US" sz="2400" b="1" dirty="0" smtClean="0">
                <a:latin typeface="游ゴシック" panose="020B0400000000000000" pitchFamily="50" charset="-128"/>
                <a:ea typeface="游ゴシック" panose="020B0400000000000000" pitchFamily="50" charset="-128"/>
              </a:rPr>
              <a:t>情報通信研究所長　</a:t>
            </a:r>
            <a:r>
              <a:rPr lang="ja-JP" altLang="en-US" sz="2400" b="1" dirty="0" smtClean="0">
                <a:latin typeface="游ゴシック" panose="020B0400000000000000" pitchFamily="50" charset="-128"/>
                <a:ea typeface="游ゴシック" panose="020B0400000000000000" pitchFamily="50" charset="-128"/>
              </a:rPr>
              <a:t>鄭　聖慶博士</a:t>
            </a:r>
            <a:endParaRPr lang="en-US" altLang="ja-JP" sz="2400" b="1" dirty="0" smtClean="0">
              <a:latin typeface="游ゴシック" panose="020B0400000000000000" pitchFamily="50" charset="-128"/>
              <a:ea typeface="游ゴシック" panose="020B0400000000000000" pitchFamily="50" charset="-128"/>
            </a:endParaRPr>
          </a:p>
          <a:p>
            <a:r>
              <a:rPr lang="ja-JP" altLang="en-US" sz="2400" b="1" dirty="0" smtClean="0">
                <a:latin typeface="游ゴシック" panose="020B0400000000000000" pitchFamily="50" charset="-128"/>
                <a:ea typeface="游ゴシック" panose="020B0400000000000000" pitchFamily="50" charset="-128"/>
              </a:rPr>
              <a:t>研修指導者　粘　為博博士</a:t>
            </a:r>
            <a:endParaRPr lang="en-US" altLang="ja-JP" sz="2400" b="1" dirty="0" smtClean="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lang="en-US" altLang="ja-JP" sz="2400" b="1" dirty="0" smtClean="0">
                <a:latin typeface="游ゴシック" panose="020B0400000000000000" pitchFamily="50" charset="-128"/>
                <a:ea typeface="游ゴシック" panose="020B0400000000000000" pitchFamily="50" charset="-128"/>
              </a:rPr>
              <a:t>ITRI</a:t>
            </a:r>
            <a:r>
              <a:rPr lang="ja-JP" altLang="en-US" sz="2400" b="1" dirty="0" smtClean="0">
                <a:latin typeface="游ゴシック" panose="020B0400000000000000" pitchFamily="50" charset="-128"/>
                <a:ea typeface="游ゴシック" panose="020B0400000000000000" pitchFamily="50" charset="-128"/>
              </a:rPr>
              <a:t>本部及び台湾経済部との交渉にあたっていただいた</a:t>
            </a:r>
            <a:r>
              <a:rPr lang="en-US" altLang="ja-JP" sz="2400" b="1" dirty="0" smtClean="0">
                <a:latin typeface="游ゴシック" panose="020B0400000000000000" pitchFamily="50" charset="-128"/>
                <a:ea typeface="游ゴシック" panose="020B0400000000000000" pitchFamily="50" charset="-128"/>
              </a:rPr>
              <a:t>ITRI</a:t>
            </a:r>
            <a:r>
              <a:rPr lang="ja-JP" altLang="en-US" sz="2400" b="1" dirty="0" smtClean="0">
                <a:latin typeface="游ゴシック" panose="020B0400000000000000" pitchFamily="50" charset="-128"/>
                <a:ea typeface="游ゴシック" panose="020B0400000000000000" pitchFamily="50" charset="-128"/>
              </a:rPr>
              <a:t>日本事務所</a:t>
            </a:r>
            <a:endParaRPr lang="en-US" altLang="ja-JP" sz="2400" b="1" dirty="0">
              <a:latin typeface="游ゴシック" panose="020B0400000000000000" pitchFamily="50" charset="-128"/>
              <a:ea typeface="游ゴシック" panose="020B0400000000000000" pitchFamily="50" charset="-128"/>
            </a:endParaRPr>
          </a:p>
          <a:p>
            <a:r>
              <a:rPr lang="zh-TW" altLang="en-US" sz="2400" dirty="0" smtClean="0"/>
              <a:t>邱</a:t>
            </a:r>
            <a:r>
              <a:rPr lang="ja-JP" altLang="en-US" sz="2400" dirty="0" smtClean="0"/>
              <a:t>　</a:t>
            </a:r>
            <a:r>
              <a:rPr lang="zh-TW" altLang="en-US" sz="2400" dirty="0" smtClean="0"/>
              <a:t>華</a:t>
            </a:r>
            <a:r>
              <a:rPr lang="ja-JP" altLang="en-US" sz="2400" dirty="0" smtClean="0"/>
              <a:t>樑博士</a:t>
            </a:r>
            <a:endParaRPr lang="en-US" altLang="ja-JP" sz="2400" dirty="0" smtClean="0"/>
          </a:p>
          <a:p>
            <a:r>
              <a:rPr lang="ja-JP" altLang="en-US" sz="2400" b="1" dirty="0" smtClean="0">
                <a:latin typeface="游ゴシック" panose="020B0400000000000000" pitchFamily="50" charset="-128"/>
                <a:ea typeface="游ゴシック" panose="020B0400000000000000" pitchFamily="50" charset="-128"/>
              </a:rPr>
              <a:t>楊　萬昱氏</a:t>
            </a:r>
            <a:endParaRPr lang="en-US" altLang="ja-JP" sz="2400" b="1" dirty="0">
              <a:latin typeface="游ゴシック" panose="020B0400000000000000" pitchFamily="50" charset="-128"/>
              <a:ea typeface="游ゴシック" panose="020B0400000000000000" pitchFamily="50" charset="-128"/>
            </a:endParaRPr>
          </a:p>
          <a:p>
            <a:endParaRPr lang="en-US" altLang="ja-JP" sz="2400" b="1" dirty="0" smtClean="0">
              <a:latin typeface="游ゴシック" panose="020B0400000000000000" pitchFamily="50" charset="-128"/>
              <a:ea typeface="游ゴシック" panose="020B0400000000000000" pitchFamily="50" charset="-128"/>
            </a:endParaRPr>
          </a:p>
          <a:p>
            <a:r>
              <a:rPr lang="ja-JP" altLang="en-US" sz="2400" b="1" dirty="0" smtClean="0">
                <a:latin typeface="游ゴシック" panose="020B0400000000000000" pitchFamily="50" charset="-128"/>
                <a:ea typeface="游ゴシック" panose="020B0400000000000000" pitchFamily="50" charset="-128"/>
              </a:rPr>
              <a:t>ならびに電通大関係者の皆様</a:t>
            </a:r>
            <a:endParaRPr lang="en-US" altLang="ja-JP" sz="2400" b="1" dirty="0" smtClean="0">
              <a:latin typeface="游ゴシック" panose="020B0400000000000000" pitchFamily="50" charset="-128"/>
              <a:ea typeface="游ゴシック" panose="020B0400000000000000" pitchFamily="50" charset="-128"/>
            </a:endParaRPr>
          </a:p>
          <a:p>
            <a:endParaRPr lang="en-US" altLang="ja-JP" sz="2400" b="1" dirty="0" smtClean="0">
              <a:latin typeface="游ゴシック" panose="020B0400000000000000" pitchFamily="50" charset="-128"/>
              <a:ea typeface="游ゴシック" panose="020B0400000000000000" pitchFamily="50" charset="-128"/>
            </a:endParaRPr>
          </a:p>
          <a:p>
            <a:r>
              <a:rPr lang="ja-JP" altLang="en-US" sz="2400" b="1" dirty="0" err="1" smtClean="0">
                <a:latin typeface="游ゴシック" panose="020B0400000000000000" pitchFamily="50" charset="-128"/>
                <a:ea typeface="游ゴシック" panose="020B0400000000000000" pitchFamily="50" charset="-128"/>
              </a:rPr>
              <a:t>に</a:t>
            </a:r>
            <a:r>
              <a:rPr lang="ja-JP" altLang="en-US" sz="2400" b="1" dirty="0" err="1">
                <a:latin typeface="游ゴシック" panose="020B0400000000000000" pitchFamily="50" charset="-128"/>
                <a:ea typeface="游ゴシック" panose="020B0400000000000000" pitchFamily="50" charset="-128"/>
              </a:rPr>
              <a:t>深</a:t>
            </a:r>
            <a:r>
              <a:rPr lang="ja-JP" altLang="en-US" sz="2400" b="1" dirty="0">
                <a:latin typeface="游ゴシック" panose="020B0400000000000000" pitchFamily="50" charset="-128"/>
                <a:ea typeface="游ゴシック" panose="020B0400000000000000" pitchFamily="50" charset="-128"/>
              </a:rPr>
              <a:t>謝</a:t>
            </a:r>
            <a:r>
              <a:rPr lang="ja-JP" altLang="en-US" sz="2400" b="1" dirty="0" smtClean="0">
                <a:latin typeface="游ゴシック" panose="020B0400000000000000" pitchFamily="50" charset="-128"/>
                <a:ea typeface="游ゴシック" panose="020B0400000000000000" pitchFamily="50" charset="-128"/>
              </a:rPr>
              <a:t>します。</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8488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xmlns="" id="{E147A5B7-E292-46FC-993E-BD77D841130A}"/>
              </a:ext>
            </a:extLst>
          </p:cNvPr>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64">
            <a:extLst>
              <a:ext uri="{FF2B5EF4-FFF2-40B4-BE49-F238E27FC236}">
                <a16:creationId xmlns:a16="http://schemas.microsoft.com/office/drawing/2014/main" xmlns="" id="{591A38E5-F88F-4CC8-B3DD-CB67C4FCAD19}"/>
              </a:ext>
            </a:extLst>
          </p:cNvPr>
          <p:cNvSpPr txBox="1"/>
          <p:nvPr/>
        </p:nvSpPr>
        <p:spPr>
          <a:xfrm>
            <a:off x="284473" y="222245"/>
            <a:ext cx="8384742"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国際インターンシップに挑戦しようとしている方へ</a:t>
            </a:r>
          </a:p>
        </p:txBody>
      </p:sp>
      <p:sp>
        <p:nvSpPr>
          <p:cNvPr id="9" name="テキスト ボックス 74">
            <a:extLst>
              <a:ext uri="{FF2B5EF4-FFF2-40B4-BE49-F238E27FC236}">
                <a16:creationId xmlns:a16="http://schemas.microsoft.com/office/drawing/2014/main" xmlns="" id="{D6833549-BF6B-4578-AAAE-ADC0C4BB2C1C}"/>
              </a:ext>
            </a:extLst>
          </p:cNvPr>
          <p:cNvSpPr txBox="1"/>
          <p:nvPr/>
        </p:nvSpPr>
        <p:spPr>
          <a:xfrm>
            <a:off x="511139" y="963093"/>
            <a:ext cx="7270053"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国際インターンシップのいいところは・・・</a:t>
            </a:r>
          </a:p>
        </p:txBody>
      </p:sp>
      <p:cxnSp>
        <p:nvCxnSpPr>
          <p:cNvPr id="11" name="直線コネクタ 10">
            <a:extLst>
              <a:ext uri="{FF2B5EF4-FFF2-40B4-BE49-F238E27FC236}">
                <a16:creationId xmlns:a16="http://schemas.microsoft.com/office/drawing/2014/main" xmlns="" id="{C23BA14E-C514-45E5-98F8-EA9C53687AC1}"/>
              </a:ext>
            </a:extLst>
          </p:cNvPr>
          <p:cNvCxnSpPr>
            <a:cxnSpLocks/>
          </p:cNvCxnSpPr>
          <p:nvPr/>
        </p:nvCxnSpPr>
        <p:spPr>
          <a:xfrm>
            <a:off x="511139" y="1346014"/>
            <a:ext cx="523023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74">
            <a:extLst>
              <a:ext uri="{FF2B5EF4-FFF2-40B4-BE49-F238E27FC236}">
                <a16:creationId xmlns:a16="http://schemas.microsoft.com/office/drawing/2014/main" xmlns="" id="{6DD0E60F-21C8-45E7-B7A8-BA631B42C1E5}"/>
              </a:ext>
            </a:extLst>
          </p:cNvPr>
          <p:cNvSpPr txBox="1"/>
          <p:nvPr/>
        </p:nvSpPr>
        <p:spPr>
          <a:xfrm>
            <a:off x="795559" y="1467326"/>
            <a:ext cx="7362569" cy="830997"/>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いろいろな人との交流が非常にある</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ほかの国から来ているインターンとの交流も</a:t>
            </a:r>
            <a:endParaRPr lang="en-US" altLang="ja-JP" sz="2400" b="1" dirty="0">
              <a:latin typeface="游ゴシック" panose="020B0400000000000000" pitchFamily="50" charset="-128"/>
              <a:ea typeface="游ゴシック" panose="020B0400000000000000" pitchFamily="50" charset="-128"/>
            </a:endParaRPr>
          </a:p>
        </p:txBody>
      </p:sp>
      <p:sp>
        <p:nvSpPr>
          <p:cNvPr id="14" name="テキスト ボックス 74">
            <a:extLst>
              <a:ext uri="{FF2B5EF4-FFF2-40B4-BE49-F238E27FC236}">
                <a16:creationId xmlns:a16="http://schemas.microsoft.com/office/drawing/2014/main" xmlns="" id="{9FD7215D-62F0-4838-BEA3-6872B8798DA9}"/>
              </a:ext>
            </a:extLst>
          </p:cNvPr>
          <p:cNvSpPr txBox="1"/>
          <p:nvPr/>
        </p:nvSpPr>
        <p:spPr>
          <a:xfrm>
            <a:off x="795558" y="2701180"/>
            <a:ext cx="7362569" cy="461665"/>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日本でいう就活目的ではない就業経験ができる</a:t>
            </a:r>
            <a:endParaRPr lang="en-US" altLang="ja-JP" sz="2400" b="1" dirty="0">
              <a:latin typeface="游ゴシック" panose="020B0400000000000000" pitchFamily="50" charset="-128"/>
              <a:ea typeface="游ゴシック" panose="020B0400000000000000" pitchFamily="50" charset="-128"/>
            </a:endParaRPr>
          </a:p>
        </p:txBody>
      </p:sp>
      <p:sp>
        <p:nvSpPr>
          <p:cNvPr id="15" name="テキスト ボックス 74">
            <a:extLst>
              <a:ext uri="{FF2B5EF4-FFF2-40B4-BE49-F238E27FC236}">
                <a16:creationId xmlns:a16="http://schemas.microsoft.com/office/drawing/2014/main" xmlns="" id="{4F4C86F2-4031-47EA-A665-3D7D37E60D4A}"/>
              </a:ext>
            </a:extLst>
          </p:cNvPr>
          <p:cNvSpPr txBox="1"/>
          <p:nvPr/>
        </p:nvSpPr>
        <p:spPr>
          <a:xfrm>
            <a:off x="795558" y="3565702"/>
            <a:ext cx="7362569" cy="830997"/>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自分の視野、引き出しを増やせる</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日本の常識から離れることの困難と学び</a:t>
            </a:r>
            <a:endParaRPr lang="en-US" altLang="ja-JP" sz="2400" b="1" dirty="0">
              <a:latin typeface="游ゴシック" panose="020B0400000000000000" pitchFamily="50" charset="-128"/>
              <a:ea typeface="游ゴシック" panose="020B0400000000000000" pitchFamily="50" charset="-128"/>
            </a:endParaRPr>
          </a:p>
        </p:txBody>
      </p:sp>
      <p:sp>
        <p:nvSpPr>
          <p:cNvPr id="16" name="テキスト ボックス 74">
            <a:extLst>
              <a:ext uri="{FF2B5EF4-FFF2-40B4-BE49-F238E27FC236}">
                <a16:creationId xmlns:a16="http://schemas.microsoft.com/office/drawing/2014/main" xmlns="" id="{09AD34BF-1CD9-4814-BC9F-892A12FB4C77}"/>
              </a:ext>
            </a:extLst>
          </p:cNvPr>
          <p:cNvSpPr txBox="1"/>
          <p:nvPr/>
        </p:nvSpPr>
        <p:spPr>
          <a:xfrm>
            <a:off x="952261" y="6050980"/>
            <a:ext cx="7362569" cy="584775"/>
          </a:xfrm>
          <a:prstGeom prst="rect">
            <a:avLst/>
          </a:prstGeom>
          <a:noFill/>
        </p:spPr>
        <p:txBody>
          <a:bodyPr wrap="square" rtlCol="0">
            <a:spAutoFit/>
          </a:bodyPr>
          <a:lstStyle/>
          <a:p>
            <a:r>
              <a:rPr lang="ja-JP" altLang="en-US" sz="1600" b="1" dirty="0">
                <a:solidFill>
                  <a:schemeClr val="bg1">
                    <a:lumMod val="65000"/>
                  </a:schemeClr>
                </a:solidFill>
                <a:latin typeface="游ゴシック" panose="020B0400000000000000" pitchFamily="50" charset="-128"/>
                <a:ea typeface="游ゴシック" panose="020B0400000000000000" pitchFamily="50" charset="-128"/>
              </a:rPr>
              <a:t>あと・・・</a:t>
            </a:r>
            <a:endParaRPr lang="en-US" altLang="ja-JP" sz="1600" b="1" dirty="0">
              <a:solidFill>
                <a:schemeClr val="bg1">
                  <a:lumMod val="65000"/>
                </a:schemeClr>
              </a:solidFill>
              <a:latin typeface="游ゴシック" panose="020B0400000000000000" pitchFamily="50" charset="-128"/>
              <a:ea typeface="游ゴシック" panose="020B0400000000000000" pitchFamily="50" charset="-128"/>
            </a:endParaRPr>
          </a:p>
          <a:p>
            <a:r>
              <a:rPr lang="ja-JP" altLang="en-US" sz="1600" b="1" dirty="0">
                <a:solidFill>
                  <a:schemeClr val="bg1">
                    <a:lumMod val="65000"/>
                  </a:schemeClr>
                </a:solidFill>
                <a:latin typeface="游ゴシック" panose="020B0400000000000000" pitchFamily="50" charset="-128"/>
                <a:ea typeface="游ゴシック" panose="020B0400000000000000" pitchFamily="50" charset="-128"/>
              </a:rPr>
              <a:t>現地の人にいろんなところに連れて行ってもらって台湾を満喫できました。</a:t>
            </a:r>
            <a:endParaRPr lang="en-US" altLang="ja-JP" sz="1600" b="1" dirty="0">
              <a:solidFill>
                <a:schemeClr val="bg1">
                  <a:lumMod val="6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7025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t>今日お話ししたいこと</a:t>
            </a:r>
            <a:r>
              <a:rPr lang="en-US" altLang="ja-JP" sz="2800" b="1" dirty="0"/>
              <a:t> </a:t>
            </a:r>
            <a:endParaRPr lang="ja-JP" altLang="en-US" sz="2800" b="1" dirty="0"/>
          </a:p>
        </p:txBody>
      </p:sp>
      <p:sp>
        <p:nvSpPr>
          <p:cNvPr id="31" name="テキスト ボックス 7">
            <a:extLst>
              <a:ext uri="{FF2B5EF4-FFF2-40B4-BE49-F238E27FC236}">
                <a16:creationId xmlns:a16="http://schemas.microsoft.com/office/drawing/2014/main" xmlns="" id="{2FE7AD33-1701-4380-860D-5CB353A9E3AE}"/>
              </a:ext>
            </a:extLst>
          </p:cNvPr>
          <p:cNvSpPr txBox="1"/>
          <p:nvPr/>
        </p:nvSpPr>
        <p:spPr>
          <a:xfrm>
            <a:off x="717420" y="1046675"/>
            <a:ext cx="7786070" cy="3231654"/>
          </a:xfrm>
          <a:prstGeom prst="rect">
            <a:avLst/>
          </a:prstGeom>
          <a:noFill/>
        </p:spPr>
        <p:txBody>
          <a:bodyPr wrap="square" rtlCol="0">
            <a:spAutoFit/>
          </a:bodyPr>
          <a:lstStyle/>
          <a:p>
            <a:pPr marL="342891" indent="-342891">
              <a:lnSpc>
                <a:spcPct val="150000"/>
              </a:lnSpc>
              <a:buFont typeface="Arial" panose="020B0604020202020204" pitchFamily="34" charset="0"/>
              <a:buChar char="•"/>
            </a:pPr>
            <a:r>
              <a:rPr lang="ja-JP" altLang="en-US" sz="2400" b="1" dirty="0">
                <a:latin typeface="游ゴシック" panose="020B0400000000000000" pitchFamily="50" charset="-128"/>
                <a:ea typeface="游ゴシック" panose="020B0400000000000000" pitchFamily="50" charset="-128"/>
              </a:rPr>
              <a:t>なぜ台湾の</a:t>
            </a:r>
            <a:r>
              <a:rPr lang="en-US" altLang="ja-JP" sz="2400" b="1" dirty="0">
                <a:latin typeface="游ゴシック" panose="020B0400000000000000" pitchFamily="50" charset="-128"/>
                <a:ea typeface="游ゴシック" panose="020B0400000000000000" pitchFamily="50" charset="-128"/>
              </a:rPr>
              <a:t>ITRI(</a:t>
            </a:r>
            <a:r>
              <a:rPr lang="zh-TW" altLang="en-US" sz="2400" dirty="0">
                <a:latin typeface="游ゴシック" panose="020B0400000000000000" pitchFamily="50" charset="-128"/>
                <a:ea typeface="游ゴシック" panose="020B0400000000000000" pitchFamily="50" charset="-128"/>
                <a:cs typeface="Segoe UI" panose="020B0502040204020203" pitchFamily="34" charset="0"/>
              </a:rPr>
              <a:t>工業技術研究院</a:t>
            </a:r>
            <a:r>
              <a:rPr lang="en-US" altLang="zh-TW" sz="2400"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2400" b="1" dirty="0">
                <a:latin typeface="游ゴシック" panose="020B0400000000000000" pitchFamily="50" charset="-128"/>
                <a:ea typeface="游ゴシック" panose="020B0400000000000000" pitchFamily="50" charset="-128"/>
              </a:rPr>
              <a:t>に行くことにしたか</a:t>
            </a:r>
            <a:endParaRPr lang="en-US" altLang="ja-JP" sz="2400" b="1" dirty="0">
              <a:latin typeface="游ゴシック" panose="020B0400000000000000" pitchFamily="50" charset="-128"/>
              <a:ea typeface="游ゴシック" panose="020B0400000000000000" pitchFamily="50" charset="-128"/>
            </a:endParaRPr>
          </a:p>
          <a:p>
            <a:pPr marL="342891" indent="-342891">
              <a:lnSpc>
                <a:spcPct val="150000"/>
              </a:lnSpc>
              <a:buFont typeface="Arial" panose="020B0604020202020204" pitchFamily="34" charset="0"/>
              <a:buChar char="•"/>
            </a:pPr>
            <a:r>
              <a:rPr lang="ja-JP" altLang="en-US" sz="2400" b="1" dirty="0">
                <a:latin typeface="游ゴシック" panose="020B0400000000000000" pitchFamily="50" charset="-128"/>
                <a:ea typeface="游ゴシック" panose="020B0400000000000000" pitchFamily="50" charset="-128"/>
              </a:rPr>
              <a:t>国内インターンシップと比べてどうだったか</a:t>
            </a:r>
            <a:endParaRPr lang="en-US" altLang="ja-JP" sz="2400" b="1" dirty="0">
              <a:latin typeface="游ゴシック" panose="020B0400000000000000" pitchFamily="50" charset="-128"/>
              <a:ea typeface="游ゴシック" panose="020B0400000000000000" pitchFamily="50" charset="-128"/>
            </a:endParaRPr>
          </a:p>
          <a:p>
            <a:pPr marL="342891" indent="-342891">
              <a:lnSpc>
                <a:spcPct val="150000"/>
              </a:lnSpc>
              <a:buFont typeface="Arial" panose="020B0604020202020204" pitchFamily="34" charset="0"/>
              <a:buChar char="•"/>
            </a:pPr>
            <a:r>
              <a:rPr lang="ja-JP" altLang="en-US" sz="2400" b="1" dirty="0">
                <a:latin typeface="游ゴシック" panose="020B0400000000000000" pitchFamily="50" charset="-128"/>
                <a:ea typeface="游ゴシック" panose="020B0400000000000000" pitchFamily="50" charset="-128"/>
              </a:rPr>
              <a:t>研修の内容と成果について</a:t>
            </a:r>
            <a:endParaRPr lang="en-US" altLang="ja-JP" sz="2400" b="1" dirty="0">
              <a:latin typeface="游ゴシック" panose="020B0400000000000000" pitchFamily="50" charset="-128"/>
              <a:ea typeface="游ゴシック" panose="020B0400000000000000" pitchFamily="50" charset="-128"/>
            </a:endParaRPr>
          </a:p>
          <a:p>
            <a:pPr marL="342891" indent="-342891">
              <a:lnSpc>
                <a:spcPct val="150000"/>
              </a:lnSpc>
              <a:buFont typeface="Arial" panose="020B0604020202020204" pitchFamily="34" charset="0"/>
              <a:buChar char="•"/>
            </a:pPr>
            <a:r>
              <a:rPr lang="ja-JP" altLang="en-US" sz="2400" b="1" dirty="0">
                <a:latin typeface="游ゴシック" panose="020B0400000000000000" pitchFamily="50" charset="-128"/>
                <a:ea typeface="游ゴシック" panose="020B0400000000000000" pitchFamily="50" charset="-128"/>
              </a:rPr>
              <a:t>配属先の研究者や他の国の国際インターンとの交流</a:t>
            </a:r>
            <a:endParaRPr lang="en-US" altLang="ja-JP" sz="2400" b="1" dirty="0">
              <a:latin typeface="游ゴシック" panose="020B0400000000000000" pitchFamily="50" charset="-128"/>
              <a:ea typeface="游ゴシック" panose="020B0400000000000000" pitchFamily="50" charset="-128"/>
            </a:endParaRPr>
          </a:p>
          <a:p>
            <a:pPr marL="342891" indent="-342891">
              <a:lnSpc>
                <a:spcPct val="150000"/>
              </a:lnSpc>
              <a:buFont typeface="Arial" panose="020B0604020202020204" pitchFamily="34" charset="0"/>
              <a:buChar char="•"/>
            </a:pPr>
            <a:r>
              <a:rPr lang="ja-JP" altLang="en-US" sz="2400" b="1" dirty="0">
                <a:latin typeface="游ゴシック" panose="020B0400000000000000" pitchFamily="50" charset="-128"/>
                <a:ea typeface="游ゴシック" panose="020B0400000000000000" pitchFamily="50" charset="-128"/>
              </a:rPr>
              <a:t>言葉と文化について</a:t>
            </a:r>
            <a:endParaRPr lang="en-US" altLang="ja-JP" sz="2400" dirty="0"/>
          </a:p>
          <a:p>
            <a:pPr marL="342891" indent="-342891">
              <a:buFont typeface="Arial" panose="020B0604020202020204" pitchFamily="34" charset="0"/>
              <a:buChar char="•"/>
            </a:pPr>
            <a:endParaRPr lang="en-US" altLang="ja-JP" sz="2400" dirty="0"/>
          </a:p>
        </p:txBody>
      </p:sp>
      <p:cxnSp>
        <p:nvCxnSpPr>
          <p:cNvPr id="36"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7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自己紹介</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cxnSp>
        <p:nvCxnSpPr>
          <p:cNvPr id="36"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77814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xmlns="" id="{C3DEDACF-21ED-458A-A2B3-E139DC339EC1}"/>
              </a:ext>
            </a:extLst>
          </p:cNvPr>
          <p:cNvSpPr/>
          <p:nvPr/>
        </p:nvSpPr>
        <p:spPr>
          <a:xfrm>
            <a:off x="1936836" y="1083348"/>
            <a:ext cx="6892506" cy="2862322"/>
          </a:xfrm>
          <a:prstGeom prst="rect">
            <a:avLst/>
          </a:prstGeom>
        </p:spPr>
        <p:txBody>
          <a:bodyPr wrap="square">
            <a:spAutoFit/>
          </a:bodyPr>
          <a:lstStyle/>
          <a:p>
            <a:pPr>
              <a:lnSpc>
                <a:spcPct val="150000"/>
              </a:lnSpc>
            </a:pPr>
            <a:r>
              <a:rPr lang="ja-JP" altLang="en-US" sz="2000" b="1" dirty="0">
                <a:latin typeface="游ゴシック" panose="020B0400000000000000" pitchFamily="50" charset="-128"/>
                <a:ea typeface="游ゴシック" panose="020B0400000000000000" pitchFamily="50" charset="-128"/>
              </a:rPr>
              <a:t>徳原　光</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基盤理工学専攻（</a:t>
            </a:r>
            <a:r>
              <a:rPr lang="en-US" altLang="ja-JP" sz="2000" b="1" dirty="0">
                <a:latin typeface="游ゴシック" panose="020B0400000000000000" pitchFamily="50" charset="-128"/>
                <a:ea typeface="游ゴシック" panose="020B0400000000000000" pitchFamily="50" charset="-128"/>
              </a:rPr>
              <a:t>S</a:t>
            </a:r>
            <a:r>
              <a:rPr lang="ja-JP" altLang="en-US" sz="2000" b="1" dirty="0">
                <a:latin typeface="游ゴシック" panose="020B0400000000000000" pitchFamily="50" charset="-128"/>
                <a:ea typeface="游ゴシック" panose="020B0400000000000000" pitchFamily="50" charset="-128"/>
              </a:rPr>
              <a:t>専攻）　修士</a:t>
            </a:r>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年</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フットサル・サッカー</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ja-JP" sz="2000" b="1" dirty="0">
                <a:latin typeface="游ゴシック" panose="020B0400000000000000" pitchFamily="50" charset="-128"/>
                <a:ea typeface="游ゴシック" panose="020B0400000000000000" pitchFamily="50" charset="-128"/>
              </a:rPr>
              <a:t>「機械学習によるニホンザルの</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　　　　　　　</a:t>
            </a:r>
            <a:r>
              <a:rPr lang="ja-JP" altLang="ja-JP" sz="2000" b="1" dirty="0">
                <a:latin typeface="游ゴシック" panose="020B0400000000000000" pitchFamily="50" charset="-128"/>
                <a:ea typeface="游ゴシック" panose="020B0400000000000000" pitchFamily="50" charset="-128"/>
              </a:rPr>
              <a:t>ワーキングメモリー機能の再現」</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修士）</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「磁場制御可能な医療用マイクロマシンの開発」</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学部</a:t>
            </a:r>
            <a:r>
              <a:rPr lang="en-US" altLang="ja-JP" sz="2000" b="1" dirty="0">
                <a:latin typeface="游ゴシック" panose="020B0400000000000000" pitchFamily="50" charset="-128"/>
                <a:ea typeface="游ゴシック" panose="020B0400000000000000" pitchFamily="50" charset="-128"/>
              </a:rPr>
              <a:t>)</a:t>
            </a:r>
            <a:endParaRPr lang="ja-JP" altLang="en-US" sz="2000" b="1" dirty="0">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1893705" y="1181817"/>
            <a:ext cx="0" cy="2691442"/>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xmlns="" id="{C3DEDACF-21ED-458A-A2B3-E139DC339EC1}"/>
              </a:ext>
            </a:extLst>
          </p:cNvPr>
          <p:cNvSpPr/>
          <p:nvPr/>
        </p:nvSpPr>
        <p:spPr>
          <a:xfrm>
            <a:off x="398459" y="1083982"/>
            <a:ext cx="1438974" cy="1938992"/>
          </a:xfrm>
          <a:prstGeom prst="rect">
            <a:avLst/>
          </a:prstGeom>
        </p:spPr>
        <p:txBody>
          <a:bodyPr wrap="square">
            <a:spAutoFit/>
          </a:bodyPr>
          <a:lstStyle/>
          <a:p>
            <a:pPr algn="r">
              <a:lnSpc>
                <a:spcPct val="150000"/>
              </a:lnSpc>
            </a:pPr>
            <a:r>
              <a:rPr lang="ja-JP" altLang="en-US" sz="2000" b="1" dirty="0">
                <a:latin typeface="游ゴシック" panose="020B0400000000000000" pitchFamily="50" charset="-128"/>
                <a:ea typeface="游ゴシック" panose="020B0400000000000000" pitchFamily="50" charset="-128"/>
              </a:rPr>
              <a:t>名前</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所属</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趣味</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研究課題</a:t>
            </a:r>
          </a:p>
        </p:txBody>
      </p:sp>
      <p:cxnSp>
        <p:nvCxnSpPr>
          <p:cNvPr id="15"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xmlns="" id="{0792646C-E20A-4049-AFBF-68760C66DC03}"/>
              </a:ext>
            </a:extLst>
          </p:cNvPr>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64">
            <a:extLst>
              <a:ext uri="{FF2B5EF4-FFF2-40B4-BE49-F238E27FC236}">
                <a16:creationId xmlns:a16="http://schemas.microsoft.com/office/drawing/2014/main" xmlns="" id="{465BFD66-E8B3-4301-9D38-D8C51A79C43F}"/>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研修内容</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xmlns="" id="{B7049BB2-8801-4D2E-A869-35C9EDC70B15}"/>
              </a:ext>
            </a:extLst>
          </p:cNvPr>
          <p:cNvSpPr/>
          <p:nvPr/>
        </p:nvSpPr>
        <p:spPr>
          <a:xfrm>
            <a:off x="1641824" y="1224708"/>
            <a:ext cx="7172931" cy="2356671"/>
          </a:xfrm>
          <a:prstGeom prst="rect">
            <a:avLst/>
          </a:prstGeom>
        </p:spPr>
        <p:txBody>
          <a:bodyPr wrap="square">
            <a:spAutoFit/>
          </a:bodyPr>
          <a:lstStyle/>
          <a:p>
            <a:pPr>
              <a:lnSpc>
                <a:spcPct val="150000"/>
              </a:lnSpc>
            </a:pPr>
            <a:r>
              <a:rPr lang="en-US" altLang="ja-JP" sz="2000" b="1" dirty="0">
                <a:latin typeface="游ゴシック" panose="020B0400000000000000" pitchFamily="50" charset="-128"/>
                <a:ea typeface="游ゴシック" panose="020B0400000000000000" pitchFamily="50" charset="-128"/>
              </a:rPr>
              <a:t>ITRI</a:t>
            </a:r>
            <a:r>
              <a:rPr lang="ja-JP" altLang="en-US" sz="2000" b="1" dirty="0">
                <a:latin typeface="游ゴシック" panose="020B0400000000000000" pitchFamily="50" charset="-128"/>
                <a:ea typeface="游ゴシック" panose="020B0400000000000000" pitchFamily="50" charset="-128"/>
              </a:rPr>
              <a:t>（台湾工業技術院）</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zh-TW" altLang="en-US" sz="2000" b="1" dirty="0">
                <a:latin typeface="游ゴシック" panose="020B0400000000000000" pitchFamily="50" charset="-128"/>
                <a:ea typeface="游ゴシック" panose="020B0400000000000000" pitchFamily="50" charset="-128"/>
              </a:rPr>
              <a:t>情報通信研究所</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障害物検出領域のリアルタイム</a:t>
            </a:r>
            <a:r>
              <a:rPr lang="en-US" altLang="ja-JP" sz="2000" b="1" dirty="0">
                <a:latin typeface="游ゴシック" panose="020B0400000000000000" pitchFamily="50" charset="-128"/>
                <a:ea typeface="游ゴシック" panose="020B0400000000000000" pitchFamily="50" charset="-128"/>
              </a:rPr>
              <a:t>3D</a:t>
            </a:r>
            <a:r>
              <a:rPr lang="ja-JP" altLang="en-US" sz="2000" b="1" dirty="0">
                <a:latin typeface="游ゴシック" panose="020B0400000000000000" pitchFamily="50" charset="-128"/>
                <a:ea typeface="游ゴシック" panose="020B0400000000000000" pitchFamily="50" charset="-128"/>
              </a:rPr>
              <a:t>モデル作成システムの開発</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粘為博（</a:t>
            </a:r>
            <a:r>
              <a:rPr lang="en-US" altLang="ja-JP" sz="2000" b="1" dirty="0" err="1">
                <a:latin typeface="游ゴシック" panose="020B0400000000000000" pitchFamily="50" charset="-128"/>
                <a:ea typeface="游ゴシック" panose="020B0400000000000000" pitchFamily="50" charset="-128"/>
              </a:rPr>
              <a:t>Dr.Webber</a:t>
            </a:r>
            <a:r>
              <a:rPr lang="ja-JP" altLang="en-US" sz="2000" b="1" dirty="0">
                <a:latin typeface="游ゴシック" panose="020B0400000000000000" pitchFamily="50" charset="-128"/>
                <a:ea typeface="游ゴシック" panose="020B0400000000000000" pitchFamily="50" charset="-128"/>
              </a:rPr>
              <a:t>）</a:t>
            </a:r>
          </a:p>
          <a:p>
            <a:pPr>
              <a:lnSpc>
                <a:spcPct val="150000"/>
              </a:lnSpc>
            </a:pPr>
            <a:r>
              <a:rPr lang="en-US" altLang="ja-JP" sz="2000" b="1" dirty="0">
                <a:latin typeface="游ゴシック" panose="020B0400000000000000" pitchFamily="50" charset="-128"/>
                <a:ea typeface="游ゴシック" panose="020B0400000000000000" pitchFamily="50" charset="-128"/>
              </a:rPr>
              <a:t>2018</a:t>
            </a:r>
            <a:r>
              <a:rPr lang="ja-JP" altLang="en-US" sz="2000" b="1" dirty="0">
                <a:latin typeface="游ゴシック" panose="020B0400000000000000" pitchFamily="50" charset="-128"/>
                <a:ea typeface="游ゴシック" panose="020B0400000000000000" pitchFamily="50" charset="-128"/>
              </a:rPr>
              <a:t>年　</a:t>
            </a:r>
            <a:r>
              <a:rPr lang="en-US" altLang="ja-JP" sz="2000" b="1" dirty="0">
                <a:latin typeface="游ゴシック" panose="020B0400000000000000" pitchFamily="50" charset="-128"/>
                <a:ea typeface="游ゴシック" panose="020B0400000000000000" pitchFamily="50" charset="-128"/>
              </a:rPr>
              <a:t>8</a:t>
            </a:r>
            <a:r>
              <a:rPr lang="ja-JP" altLang="en-US" sz="2000" b="1" dirty="0">
                <a:latin typeface="游ゴシック" panose="020B0400000000000000" pitchFamily="50" charset="-128"/>
                <a:ea typeface="游ゴシック" panose="020B0400000000000000" pitchFamily="50" charset="-128"/>
              </a:rPr>
              <a:t>月</a:t>
            </a:r>
            <a:r>
              <a:rPr lang="en-US" altLang="ja-JP" sz="2000" b="1" dirty="0">
                <a:latin typeface="游ゴシック" panose="020B0400000000000000" pitchFamily="50" charset="-128"/>
                <a:ea typeface="游ゴシック" panose="020B0400000000000000" pitchFamily="50" charset="-128"/>
              </a:rPr>
              <a:t>2</a:t>
            </a:r>
            <a:r>
              <a:rPr lang="ja-JP" altLang="en-US" sz="2000" b="1" dirty="0">
                <a:latin typeface="游ゴシック" panose="020B0400000000000000" pitchFamily="50" charset="-128"/>
                <a:ea typeface="游ゴシック" panose="020B0400000000000000" pitchFamily="50" charset="-128"/>
              </a:rPr>
              <a:t>日</a:t>
            </a:r>
            <a:r>
              <a:rPr lang="en-US" altLang="ja-JP" sz="2000" b="1" dirty="0">
                <a:latin typeface="游ゴシック" panose="020B0400000000000000" pitchFamily="50" charset="-128"/>
                <a:ea typeface="游ゴシック" panose="020B0400000000000000" pitchFamily="50" charset="-128"/>
              </a:rPr>
              <a:t>~10</a:t>
            </a:r>
            <a:r>
              <a:rPr lang="ja-JP" altLang="en-US" sz="2000" b="1" dirty="0">
                <a:latin typeface="游ゴシック" panose="020B0400000000000000" pitchFamily="50" charset="-128"/>
                <a:ea typeface="游ゴシック" panose="020B0400000000000000" pitchFamily="50" charset="-128"/>
              </a:rPr>
              <a:t>月</a:t>
            </a:r>
            <a:r>
              <a:rPr lang="en-US" altLang="ja-JP" sz="2000" b="1" dirty="0">
                <a:latin typeface="游ゴシック" panose="020B0400000000000000" pitchFamily="50" charset="-128"/>
                <a:ea typeface="游ゴシック" panose="020B0400000000000000" pitchFamily="50" charset="-128"/>
              </a:rPr>
              <a:t>10</a:t>
            </a:r>
            <a:r>
              <a:rPr lang="ja-JP" altLang="en-US" sz="2000" b="1" dirty="0">
                <a:latin typeface="游ゴシック" panose="020B0400000000000000" pitchFamily="50" charset="-128"/>
                <a:ea typeface="游ゴシック" panose="020B0400000000000000" pitchFamily="50" charset="-128"/>
              </a:rPr>
              <a:t>日</a:t>
            </a:r>
            <a:endParaRPr lang="en-US" altLang="ja-JP" sz="2000" b="1" dirty="0">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xmlns="" id="{312C88AD-CCFC-4D8C-A628-544B411E1C6C}"/>
              </a:ext>
            </a:extLst>
          </p:cNvPr>
          <p:cNvCxnSpPr>
            <a:cxnSpLocks/>
          </p:cNvCxnSpPr>
          <p:nvPr/>
        </p:nvCxnSpPr>
        <p:spPr>
          <a:xfrm>
            <a:off x="1598694" y="1323177"/>
            <a:ext cx="0" cy="2258202"/>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xmlns="" id="{B955A3F4-8193-4222-9846-F770DD313175}"/>
              </a:ext>
            </a:extLst>
          </p:cNvPr>
          <p:cNvSpPr/>
          <p:nvPr/>
        </p:nvSpPr>
        <p:spPr>
          <a:xfrm>
            <a:off x="329242" y="1225342"/>
            <a:ext cx="1213179" cy="2356671"/>
          </a:xfrm>
          <a:prstGeom prst="rect">
            <a:avLst/>
          </a:prstGeom>
        </p:spPr>
        <p:txBody>
          <a:bodyPr wrap="square">
            <a:spAutoFit/>
          </a:bodyPr>
          <a:lstStyle/>
          <a:p>
            <a:pPr algn="r">
              <a:lnSpc>
                <a:spcPct val="150000"/>
              </a:lnSpc>
            </a:pPr>
            <a:r>
              <a:rPr lang="ja-JP" altLang="en-US" sz="2000" b="1" dirty="0">
                <a:latin typeface="游ゴシック" panose="020B0400000000000000" pitchFamily="50" charset="-128"/>
                <a:ea typeface="游ゴシック" panose="020B0400000000000000" pitchFamily="50" charset="-128"/>
              </a:rPr>
              <a:t>派遣先</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配属先</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テーマ</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指導者</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研修期間</a:t>
            </a:r>
          </a:p>
        </p:txBody>
      </p:sp>
    </p:spTree>
    <p:extLst>
      <p:ext uri="{BB962C8B-B14F-4D97-AF65-F5344CB8AC3E}">
        <p14:creationId xmlns:p14="http://schemas.microsoft.com/office/powerpoint/2010/main" val="258545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研修先紹介　</a:t>
            </a:r>
            <a:r>
              <a:rPr lang="en-US" altLang="ja-JP" sz="2800" b="1" dirty="0">
                <a:latin typeface="游ゴシック" panose="020B0400000000000000" pitchFamily="50" charset="-128"/>
                <a:ea typeface="游ゴシック" panose="020B0400000000000000" pitchFamily="50" charset="-128"/>
              </a:rPr>
              <a:t>ITRI(</a:t>
            </a:r>
            <a:r>
              <a:rPr lang="zh-TW" altLang="en-US" sz="2800" b="1" dirty="0">
                <a:latin typeface="游ゴシック" panose="020B0400000000000000" pitchFamily="50" charset="-128"/>
                <a:ea typeface="游ゴシック" panose="020B0400000000000000" pitchFamily="50" charset="-128"/>
                <a:cs typeface="Segoe UI" panose="020B0502040204020203" pitchFamily="34" charset="0"/>
              </a:rPr>
              <a:t>工業技術研究院</a:t>
            </a:r>
            <a:r>
              <a:rPr lang="en-US" altLang="zh-TW" sz="2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2800" b="1" dirty="0">
                <a:latin typeface="游ゴシック" panose="020B0400000000000000" pitchFamily="50" charset="-128"/>
                <a:ea typeface="游ゴシック" panose="020B0400000000000000" pitchFamily="50" charset="-128"/>
              </a:rPr>
              <a:t>とは</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xmlns="" id="{C3DEDACF-21ED-458A-A2B3-E139DC339EC1}"/>
              </a:ext>
            </a:extLst>
          </p:cNvPr>
          <p:cNvSpPr/>
          <p:nvPr/>
        </p:nvSpPr>
        <p:spPr>
          <a:xfrm>
            <a:off x="1936835" y="1713073"/>
            <a:ext cx="3898123" cy="2400657"/>
          </a:xfrm>
          <a:prstGeom prst="rect">
            <a:avLst/>
          </a:prstGeom>
        </p:spPr>
        <p:txBody>
          <a:bodyPr wrap="square">
            <a:spAutoFit/>
          </a:bodyPr>
          <a:lstStyle/>
          <a:p>
            <a:pPr>
              <a:lnSpc>
                <a:spcPct val="150000"/>
              </a:lnSpc>
            </a:pPr>
            <a:r>
              <a:rPr lang="en-US" altLang="ja-JP" sz="2000" b="1" dirty="0">
                <a:latin typeface="游ゴシック" panose="020B0400000000000000" pitchFamily="50" charset="-128"/>
                <a:ea typeface="游ゴシック" panose="020B0400000000000000" pitchFamily="50" charset="-128"/>
              </a:rPr>
              <a:t>1936</a:t>
            </a:r>
            <a:r>
              <a:rPr lang="ja-JP" altLang="en-US" sz="2000" b="1" dirty="0">
                <a:latin typeface="游ゴシック" panose="020B0400000000000000" pitchFamily="50" charset="-128"/>
                <a:ea typeface="游ゴシック" panose="020B0400000000000000" pitchFamily="50" charset="-128"/>
              </a:rPr>
              <a:t>年</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新竹、台北、台南、南投</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en-US" altLang="ja-JP" sz="2000" b="1" dirty="0">
                <a:latin typeface="游ゴシック" panose="020B0400000000000000" pitchFamily="50" charset="-128"/>
                <a:ea typeface="游ゴシック" panose="020B0400000000000000" pitchFamily="50" charset="-128"/>
              </a:rPr>
              <a:t>ICT</a:t>
            </a:r>
            <a:r>
              <a:rPr lang="ja-JP" altLang="en-US" sz="2000" b="1" dirty="0" err="1">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半導体、新エネルギー</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ja-JP" altLang="en-US" sz="2000" b="1" dirty="0">
                <a:latin typeface="游ゴシック" panose="020B0400000000000000" pitchFamily="50" charset="-128"/>
                <a:ea typeface="游ゴシック" panose="020B0400000000000000" pitchFamily="50" charset="-128"/>
              </a:rPr>
              <a:t>繊維、材料、などなど</a:t>
            </a:r>
            <a:endParaRPr lang="en-US" altLang="ja-JP" sz="2000" b="1" dirty="0">
              <a:latin typeface="游ゴシック" panose="020B0400000000000000" pitchFamily="50" charset="-128"/>
              <a:ea typeface="游ゴシック" panose="020B0400000000000000" pitchFamily="50" charset="-128"/>
            </a:endParaRPr>
          </a:p>
          <a:p>
            <a:pPr>
              <a:lnSpc>
                <a:spcPct val="150000"/>
              </a:lnSpc>
            </a:pPr>
            <a:r>
              <a:rPr lang="en-US" altLang="ja-JP" sz="2000" b="1" dirty="0">
                <a:latin typeface="游ゴシック" panose="020B0400000000000000" pitchFamily="50" charset="-128"/>
                <a:ea typeface="游ゴシック" panose="020B0400000000000000" pitchFamily="50" charset="-128"/>
              </a:rPr>
              <a:t>7000</a:t>
            </a:r>
            <a:r>
              <a:rPr lang="ja-JP" altLang="en-US" sz="2000" b="1" dirty="0">
                <a:latin typeface="游ゴシック" panose="020B0400000000000000" pitchFamily="50" charset="-128"/>
                <a:ea typeface="游ゴシック" panose="020B0400000000000000" pitchFamily="50" charset="-128"/>
              </a:rPr>
              <a:t>人以上</a:t>
            </a:r>
            <a:endParaRPr lang="en-US" altLang="ja-JP" sz="2000" b="1" dirty="0">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1919583" y="1811542"/>
            <a:ext cx="0" cy="2302188"/>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xmlns="" id="{C3DEDACF-21ED-458A-A2B3-E139DC339EC1}"/>
              </a:ext>
            </a:extLst>
          </p:cNvPr>
          <p:cNvSpPr/>
          <p:nvPr/>
        </p:nvSpPr>
        <p:spPr>
          <a:xfrm>
            <a:off x="398459" y="1713707"/>
            <a:ext cx="1438974" cy="2400657"/>
          </a:xfrm>
          <a:prstGeom prst="rect">
            <a:avLst/>
          </a:prstGeom>
        </p:spPr>
        <p:txBody>
          <a:bodyPr wrap="square">
            <a:spAutoFit/>
          </a:bodyPr>
          <a:lstStyle/>
          <a:p>
            <a:pPr algn="r">
              <a:lnSpc>
                <a:spcPct val="150000"/>
              </a:lnSpc>
            </a:pPr>
            <a:r>
              <a:rPr lang="ja-JP" altLang="en-US" sz="2000" b="1" dirty="0">
                <a:latin typeface="游ゴシック" panose="020B0400000000000000" pitchFamily="50" charset="-128"/>
                <a:ea typeface="游ゴシック" panose="020B0400000000000000" pitchFamily="50" charset="-128"/>
              </a:rPr>
              <a:t>創立</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所在地</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研究分野</a:t>
            </a: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endParaRPr lang="en-US" altLang="ja-JP" sz="2000" b="1" dirty="0">
              <a:latin typeface="游ゴシック" panose="020B0400000000000000" pitchFamily="50" charset="-128"/>
              <a:ea typeface="游ゴシック" panose="020B0400000000000000" pitchFamily="50" charset="-128"/>
            </a:endParaRPr>
          </a:p>
          <a:p>
            <a:pPr algn="r">
              <a:lnSpc>
                <a:spcPct val="150000"/>
              </a:lnSpc>
            </a:pPr>
            <a:r>
              <a:rPr lang="ja-JP" altLang="en-US" sz="2000" b="1" dirty="0">
                <a:latin typeface="游ゴシック" panose="020B0400000000000000" pitchFamily="50" charset="-128"/>
                <a:ea typeface="游ゴシック" panose="020B0400000000000000" pitchFamily="50" charset="-128"/>
              </a:rPr>
              <a:t>従業員</a:t>
            </a:r>
            <a:endParaRPr lang="en-US" altLang="ja-JP" sz="2000" b="1"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2"/>
          <a:stretch>
            <a:fillRect/>
          </a:stretch>
        </p:blipFill>
        <p:spPr>
          <a:xfrm>
            <a:off x="5604972" y="1936818"/>
            <a:ext cx="2434846" cy="1933674"/>
          </a:xfrm>
          <a:prstGeom prst="rect">
            <a:avLst/>
          </a:prstGeom>
        </p:spPr>
      </p:pic>
      <p:sp>
        <p:nvSpPr>
          <p:cNvPr id="16" name="テキスト ボックス 7">
            <a:extLst>
              <a:ext uri="{FF2B5EF4-FFF2-40B4-BE49-F238E27FC236}">
                <a16:creationId xmlns:a16="http://schemas.microsoft.com/office/drawing/2014/main" xmlns="" id="{2FE7AD33-1701-4380-860D-5CB353A9E3AE}"/>
              </a:ext>
            </a:extLst>
          </p:cNvPr>
          <p:cNvSpPr txBox="1"/>
          <p:nvPr/>
        </p:nvSpPr>
        <p:spPr>
          <a:xfrm>
            <a:off x="486787" y="839278"/>
            <a:ext cx="8131003" cy="707886"/>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一言でいうと台湾の</a:t>
            </a:r>
            <a:r>
              <a:rPr lang="ja-JP" altLang="en-US" sz="2000" b="1" dirty="0">
                <a:solidFill>
                  <a:srgbClr val="FF0000"/>
                </a:solidFill>
                <a:latin typeface="游ゴシック" panose="020B0400000000000000" pitchFamily="50" charset="-128"/>
                <a:ea typeface="游ゴシック" panose="020B0400000000000000" pitchFamily="50" charset="-128"/>
              </a:rPr>
              <a:t>産総研</a:t>
            </a:r>
            <a:r>
              <a:rPr lang="ja-JP" altLang="en-US" sz="2000" b="1" dirty="0">
                <a:latin typeface="游ゴシック" panose="020B0400000000000000" pitchFamily="50" charset="-128"/>
                <a:ea typeface="游ゴシック" panose="020B0400000000000000" pitchFamily="50" charset="-128"/>
              </a:rPr>
              <a:t>です。</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台湾の産業を発展させるために、科学技術を研究している公的機関</a:t>
            </a:r>
            <a:endParaRPr lang="en-US" altLang="ja-JP" sz="20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5752808" y="3959841"/>
            <a:ext cx="2139174" cy="307777"/>
          </a:xfrm>
          <a:prstGeom prst="rect">
            <a:avLst/>
          </a:prstGeom>
          <a:noFill/>
        </p:spPr>
        <p:txBody>
          <a:bodyPr wrap="square" rtlCol="0">
            <a:spAutoFit/>
          </a:bodyPr>
          <a:lstStyle/>
          <a:p>
            <a:r>
              <a:rPr kumimoji="1" lang="ja-JP" altLang="en-US" sz="1400" dirty="0">
                <a:latin typeface="游ゴシック" panose="020B0400000000000000" pitchFamily="50" charset="-128"/>
                <a:ea typeface="游ゴシック" panose="020B0400000000000000" pitchFamily="50" charset="-128"/>
              </a:rPr>
              <a:t>新竹の中興院キャンパス</a:t>
            </a:r>
          </a:p>
        </p:txBody>
      </p:sp>
      <p:sp>
        <p:nvSpPr>
          <p:cNvPr id="17" name="テキスト ボックス 7">
            <a:extLst>
              <a:ext uri="{FF2B5EF4-FFF2-40B4-BE49-F238E27FC236}">
                <a16:creationId xmlns:a16="http://schemas.microsoft.com/office/drawing/2014/main" xmlns="" id="{2FE7AD33-1701-4380-860D-5CB353A9E3AE}"/>
              </a:ext>
            </a:extLst>
          </p:cNvPr>
          <p:cNvSpPr txBox="1"/>
          <p:nvPr/>
        </p:nvSpPr>
        <p:spPr>
          <a:xfrm>
            <a:off x="486786" y="4350867"/>
            <a:ext cx="8131003" cy="1323439"/>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年間取得特許数は台湾で一番多い。</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研究所内で</a:t>
            </a:r>
            <a:r>
              <a:rPr lang="en-US" altLang="ja-JP" sz="2000" b="1" dirty="0">
                <a:latin typeface="游ゴシック" panose="020B0400000000000000" pitchFamily="50" charset="-128"/>
                <a:ea typeface="游ゴシック" panose="020B0400000000000000" pitchFamily="50" charset="-128"/>
              </a:rPr>
              <a:t>270</a:t>
            </a:r>
            <a:r>
              <a:rPr lang="ja-JP" altLang="en-US" sz="2000" b="1" dirty="0">
                <a:latin typeface="游ゴシック" panose="020B0400000000000000" pitchFamily="50" charset="-128"/>
                <a:ea typeface="游ゴシック" panose="020B0400000000000000" pitchFamily="50" charset="-128"/>
              </a:rPr>
              <a:t>以上の企業が誕生していて、</a:t>
            </a:r>
            <a:r>
              <a:rPr lang="en-US" altLang="ja-JP" sz="2000" b="1" dirty="0">
                <a:latin typeface="游ゴシック" panose="020B0400000000000000" pitchFamily="50" charset="-128"/>
                <a:ea typeface="游ゴシック" panose="020B0400000000000000" pitchFamily="50" charset="-128"/>
              </a:rPr>
              <a:t>iPhone</a:t>
            </a:r>
            <a:r>
              <a:rPr lang="ja-JP" altLang="en-US" sz="2000" b="1" dirty="0">
                <a:latin typeface="游ゴシック" panose="020B0400000000000000" pitchFamily="50" charset="-128"/>
                <a:ea typeface="游ゴシック" panose="020B0400000000000000" pitchFamily="50" charset="-128"/>
              </a:rPr>
              <a:t>の</a:t>
            </a:r>
            <a:r>
              <a:rPr lang="en-US" altLang="ja-JP" sz="2000" b="1" dirty="0">
                <a:latin typeface="游ゴシック" panose="020B0400000000000000" pitchFamily="50" charset="-128"/>
                <a:ea typeface="游ゴシック" panose="020B0400000000000000" pitchFamily="50" charset="-128"/>
              </a:rPr>
              <a:t>CPU</a:t>
            </a:r>
            <a:r>
              <a:rPr lang="ja-JP" altLang="en-US" sz="2000" b="1" dirty="0">
                <a:latin typeface="游ゴシック" panose="020B0400000000000000" pitchFamily="50" charset="-128"/>
                <a:ea typeface="游ゴシック" panose="020B0400000000000000" pitchFamily="50" charset="-128"/>
              </a:rPr>
              <a:t>や</a:t>
            </a:r>
            <a:r>
              <a:rPr lang="en-US" altLang="ja-JP" sz="2000" b="1" dirty="0">
                <a:latin typeface="游ゴシック" panose="020B0400000000000000" pitchFamily="50" charset="-128"/>
                <a:ea typeface="游ゴシック" panose="020B0400000000000000" pitchFamily="50" charset="-128"/>
              </a:rPr>
              <a:t>NVIDIA</a:t>
            </a:r>
            <a:r>
              <a:rPr lang="ja-JP" altLang="en-US" sz="2000" b="1" dirty="0">
                <a:latin typeface="游ゴシック" panose="020B0400000000000000" pitchFamily="50" charset="-128"/>
                <a:ea typeface="游ゴシック" panose="020B0400000000000000" pitchFamily="50" charset="-128"/>
              </a:rPr>
              <a:t>の</a:t>
            </a:r>
            <a:r>
              <a:rPr lang="en-US" altLang="ja-JP" sz="2000" b="1" dirty="0">
                <a:latin typeface="游ゴシック" panose="020B0400000000000000" pitchFamily="50" charset="-128"/>
                <a:ea typeface="游ゴシック" panose="020B0400000000000000" pitchFamily="50" charset="-128"/>
              </a:rPr>
              <a:t>GPU</a:t>
            </a:r>
            <a:r>
              <a:rPr lang="ja-JP" altLang="en-US" sz="2000" b="1" dirty="0">
                <a:latin typeface="游ゴシック" panose="020B0400000000000000" pitchFamily="50" charset="-128"/>
                <a:ea typeface="游ゴシック" panose="020B0400000000000000" pitchFamily="50" charset="-128"/>
              </a:rPr>
              <a:t>を生産している</a:t>
            </a:r>
            <a:r>
              <a:rPr lang="en-US" altLang="ja-JP" sz="2000" b="1" dirty="0">
                <a:latin typeface="游ゴシック" panose="020B0400000000000000" pitchFamily="50" charset="-128"/>
                <a:ea typeface="游ゴシック" panose="020B0400000000000000" pitchFamily="50" charset="-128"/>
              </a:rPr>
              <a:t>TSMC</a:t>
            </a:r>
            <a:r>
              <a:rPr lang="ja-JP" altLang="en-US" sz="2000" b="1" dirty="0">
                <a:latin typeface="游ゴシック" panose="020B0400000000000000" pitchFamily="50" charset="-128"/>
                <a:ea typeface="游ゴシック" panose="020B0400000000000000" pitchFamily="50" charset="-128"/>
              </a:rPr>
              <a:t>も</a:t>
            </a:r>
            <a:r>
              <a:rPr lang="en-US" altLang="ja-JP" sz="2000" b="1" dirty="0">
                <a:latin typeface="游ゴシック" panose="020B0400000000000000" pitchFamily="50" charset="-128"/>
                <a:ea typeface="游ゴシック" panose="020B0400000000000000" pitchFamily="50" charset="-128"/>
              </a:rPr>
              <a:t>ITRI</a:t>
            </a:r>
            <a:r>
              <a:rPr lang="ja-JP" altLang="en-US" sz="2000" b="1" dirty="0">
                <a:latin typeface="游ゴシック" panose="020B0400000000000000" pitchFamily="50" charset="-128"/>
                <a:ea typeface="游ゴシック" panose="020B0400000000000000" pitchFamily="50" charset="-128"/>
              </a:rPr>
              <a:t>の研究者によって設立された</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日本では産総研、東京大学、電気通信大学等と交流</a:t>
            </a:r>
            <a:endParaRPr lang="en-US" altLang="ja-JP" sz="2000" b="1" dirty="0">
              <a:latin typeface="游ゴシック" panose="020B0400000000000000" pitchFamily="50" charset="-128"/>
              <a:ea typeface="游ゴシック" panose="020B0400000000000000" pitchFamily="50" charset="-128"/>
            </a:endParaRPr>
          </a:p>
        </p:txBody>
      </p:sp>
      <p:sp>
        <p:nvSpPr>
          <p:cNvPr id="21" name="テキスト ボックス 7">
            <a:extLst>
              <a:ext uri="{FF2B5EF4-FFF2-40B4-BE49-F238E27FC236}">
                <a16:creationId xmlns:a16="http://schemas.microsoft.com/office/drawing/2014/main" xmlns="" id="{2FE7AD33-1701-4380-860D-5CB353A9E3AE}"/>
              </a:ext>
            </a:extLst>
          </p:cNvPr>
          <p:cNvSpPr txBox="1"/>
          <p:nvPr/>
        </p:nvSpPr>
        <p:spPr>
          <a:xfrm>
            <a:off x="1550293" y="5878323"/>
            <a:ext cx="7067496" cy="461665"/>
          </a:xfrm>
          <a:prstGeom prst="rect">
            <a:avLst/>
          </a:prstGeom>
          <a:noFill/>
        </p:spPr>
        <p:txBody>
          <a:bodyPr wrap="square" rtlCol="0">
            <a:spAutoFit/>
          </a:bodyPr>
          <a:lstStyle/>
          <a:p>
            <a:r>
              <a:rPr lang="en-US" altLang="ja-JP" sz="2400" b="1" dirty="0">
                <a:latin typeface="游ゴシック" panose="020B0400000000000000" pitchFamily="50" charset="-128"/>
                <a:ea typeface="游ゴシック" panose="020B0400000000000000" pitchFamily="50" charset="-128"/>
              </a:rPr>
              <a:t>ICT</a:t>
            </a:r>
            <a:r>
              <a:rPr lang="ja-JP" altLang="en-US" sz="2400" b="1" dirty="0">
                <a:latin typeface="游ゴシック" panose="020B0400000000000000" pitchFamily="50" charset="-128"/>
                <a:ea typeface="游ゴシック" panose="020B0400000000000000" pitchFamily="50" charset="-128"/>
              </a:rPr>
              <a:t>部門、自動運転システム開発チームに配属</a:t>
            </a:r>
            <a:endParaRPr lang="en-US" altLang="ja-JP" sz="2400" b="1" dirty="0">
              <a:latin typeface="游ゴシック" panose="020B0400000000000000" pitchFamily="50" charset="-128"/>
              <a:ea typeface="游ゴシック" panose="020B0400000000000000" pitchFamily="50" charset="-128"/>
            </a:endParaRPr>
          </a:p>
        </p:txBody>
      </p:sp>
      <p:sp>
        <p:nvSpPr>
          <p:cNvPr id="22" name="矢印: 右 15">
            <a:extLst>
              <a:ext uri="{FF2B5EF4-FFF2-40B4-BE49-F238E27FC236}">
                <a16:creationId xmlns:a16="http://schemas.microsoft.com/office/drawing/2014/main" xmlns="" id="{E0DA008C-F0A8-40DF-90D6-FC51DF199B74}"/>
              </a:ext>
            </a:extLst>
          </p:cNvPr>
          <p:cNvSpPr/>
          <p:nvPr/>
        </p:nvSpPr>
        <p:spPr>
          <a:xfrm>
            <a:off x="966650" y="5781748"/>
            <a:ext cx="475120" cy="575871"/>
          </a:xfrm>
          <a:prstGeom prst="rightArrow">
            <a:avLst>
              <a:gd name="adj1" fmla="val 50000"/>
              <a:gd name="adj2" fmla="val 577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96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なぜ</a:t>
            </a:r>
            <a:r>
              <a:rPr lang="en-US" altLang="ja-JP" sz="2800" b="1" dirty="0">
                <a:latin typeface="游ゴシック" panose="020B0400000000000000" pitchFamily="50" charset="-128"/>
                <a:ea typeface="游ゴシック" panose="020B0400000000000000" pitchFamily="50" charset="-128"/>
              </a:rPr>
              <a:t>ITRI</a:t>
            </a:r>
            <a:r>
              <a:rPr lang="ja-JP" altLang="en-US" sz="2800" b="1" dirty="0">
                <a:latin typeface="游ゴシック" panose="020B0400000000000000" pitchFamily="50" charset="-128"/>
                <a:ea typeface="游ゴシック" panose="020B0400000000000000" pitchFamily="50" charset="-128"/>
              </a:rPr>
              <a:t>に行こうと思ったか</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sp>
        <p:nvSpPr>
          <p:cNvPr id="22" name="テキスト ボックス 74">
            <a:extLst>
              <a:ext uri="{FF2B5EF4-FFF2-40B4-BE49-F238E27FC236}">
                <a16:creationId xmlns:a16="http://schemas.microsoft.com/office/drawing/2014/main" xmlns="" id="{5B1335CE-468A-4C2F-BB3A-338A74B2DCFB}"/>
              </a:ext>
            </a:extLst>
          </p:cNvPr>
          <p:cNvSpPr txBox="1"/>
          <p:nvPr/>
        </p:nvSpPr>
        <p:spPr>
          <a:xfrm>
            <a:off x="888882" y="1991871"/>
            <a:ext cx="7362569" cy="1384995"/>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学部時代、研究者という職業に疑問を持つ</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latin typeface="游ゴシック" panose="020B0400000000000000" pitchFamily="50" charset="-128"/>
                <a:ea typeface="游ゴシック" panose="020B0400000000000000" pitchFamily="50" charset="-128"/>
              </a:rPr>
              <a:t>自分の環境に閉塞感を感じていて、</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solidFill>
                  <a:srgbClr val="FF0000"/>
                </a:solidFill>
                <a:latin typeface="游ゴシック" panose="020B0400000000000000" pitchFamily="50" charset="-128"/>
                <a:ea typeface="游ゴシック" panose="020B0400000000000000" pitchFamily="50" charset="-128"/>
              </a:rPr>
              <a:t>今と違う環境で研究をしてみたいと思った</a:t>
            </a:r>
          </a:p>
        </p:txBody>
      </p:sp>
      <p:sp>
        <p:nvSpPr>
          <p:cNvPr id="21" name="矢印: 右 15">
            <a:extLst>
              <a:ext uri="{FF2B5EF4-FFF2-40B4-BE49-F238E27FC236}">
                <a16:creationId xmlns:a16="http://schemas.microsoft.com/office/drawing/2014/main" xmlns="" id="{E0DA008C-F0A8-40DF-90D6-FC51DF199B74}"/>
              </a:ext>
            </a:extLst>
          </p:cNvPr>
          <p:cNvSpPr/>
          <p:nvPr/>
        </p:nvSpPr>
        <p:spPr>
          <a:xfrm rot="5400000">
            <a:off x="4332607" y="1390189"/>
            <a:ext cx="475120" cy="575871"/>
          </a:xfrm>
          <a:prstGeom prst="rightArrow">
            <a:avLst>
              <a:gd name="adj1" fmla="val 50000"/>
              <a:gd name="adj2" fmla="val 577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矢印: 右 15">
            <a:extLst>
              <a:ext uri="{FF2B5EF4-FFF2-40B4-BE49-F238E27FC236}">
                <a16:creationId xmlns:a16="http://schemas.microsoft.com/office/drawing/2014/main" xmlns="" id="{E0DA008C-F0A8-40DF-90D6-FC51DF199B74}"/>
              </a:ext>
            </a:extLst>
          </p:cNvPr>
          <p:cNvSpPr/>
          <p:nvPr/>
        </p:nvSpPr>
        <p:spPr>
          <a:xfrm rot="5400000">
            <a:off x="4332605" y="3454439"/>
            <a:ext cx="475120" cy="575871"/>
          </a:xfrm>
          <a:prstGeom prst="rightArrow">
            <a:avLst>
              <a:gd name="adj1" fmla="val 50000"/>
              <a:gd name="adj2" fmla="val 577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74">
            <a:extLst>
              <a:ext uri="{FF2B5EF4-FFF2-40B4-BE49-F238E27FC236}">
                <a16:creationId xmlns:a16="http://schemas.microsoft.com/office/drawing/2014/main" xmlns="" id="{5B1335CE-468A-4C2F-BB3A-338A74B2DCFB}"/>
              </a:ext>
            </a:extLst>
          </p:cNvPr>
          <p:cNvSpPr txBox="1"/>
          <p:nvPr/>
        </p:nvSpPr>
        <p:spPr>
          <a:xfrm>
            <a:off x="664754" y="4116506"/>
            <a:ext cx="7763252" cy="954107"/>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就職する前に修士という身分で、</a:t>
            </a:r>
            <a:endParaRPr lang="en-US" altLang="ja-JP" sz="2800" b="1" dirty="0">
              <a:latin typeface="游ゴシック" panose="020B0400000000000000" pitchFamily="50" charset="-128"/>
              <a:ea typeface="游ゴシック" panose="020B0400000000000000" pitchFamily="50" charset="-128"/>
            </a:endParaRPr>
          </a:p>
          <a:p>
            <a:pPr algn="ctr"/>
            <a:r>
              <a:rPr lang="ja-JP" altLang="en-US" sz="2800" b="1" dirty="0">
                <a:latin typeface="游ゴシック" panose="020B0400000000000000" pitchFamily="50" charset="-128"/>
                <a:ea typeface="游ゴシック" panose="020B0400000000000000" pitchFamily="50" charset="-128"/>
              </a:rPr>
              <a:t>研究開発をちゃんとさせてくれるところを探す</a:t>
            </a:r>
            <a:endParaRPr lang="en-US" altLang="ja-JP" sz="2800" b="1" dirty="0">
              <a:latin typeface="游ゴシック" panose="020B0400000000000000" pitchFamily="50" charset="-128"/>
              <a:ea typeface="游ゴシック" panose="020B0400000000000000" pitchFamily="50" charset="-128"/>
            </a:endParaRPr>
          </a:p>
        </p:txBody>
      </p:sp>
      <p:sp>
        <p:nvSpPr>
          <p:cNvPr id="15" name="テキスト ボックス 74">
            <a:extLst>
              <a:ext uri="{FF2B5EF4-FFF2-40B4-BE49-F238E27FC236}">
                <a16:creationId xmlns:a16="http://schemas.microsoft.com/office/drawing/2014/main" xmlns="" id="{5B1335CE-468A-4C2F-BB3A-338A74B2DCFB}"/>
              </a:ext>
            </a:extLst>
          </p:cNvPr>
          <p:cNvSpPr txBox="1"/>
          <p:nvPr/>
        </p:nvSpPr>
        <p:spPr>
          <a:xfrm>
            <a:off x="880416" y="953295"/>
            <a:ext cx="7362569" cy="523220"/>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ずっと研究者になることが夢だった</a:t>
            </a:r>
          </a:p>
        </p:txBody>
      </p:sp>
      <p:sp>
        <p:nvSpPr>
          <p:cNvPr id="16" name="矢印: 右 15">
            <a:extLst>
              <a:ext uri="{FF2B5EF4-FFF2-40B4-BE49-F238E27FC236}">
                <a16:creationId xmlns:a16="http://schemas.microsoft.com/office/drawing/2014/main" xmlns="" id="{E0DA008C-F0A8-40DF-90D6-FC51DF199B74}"/>
              </a:ext>
            </a:extLst>
          </p:cNvPr>
          <p:cNvSpPr/>
          <p:nvPr/>
        </p:nvSpPr>
        <p:spPr>
          <a:xfrm rot="5400000">
            <a:off x="4332605" y="5116049"/>
            <a:ext cx="475120" cy="575871"/>
          </a:xfrm>
          <a:prstGeom prst="rightArrow">
            <a:avLst>
              <a:gd name="adj1" fmla="val 50000"/>
              <a:gd name="adj2" fmla="val 577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74">
            <a:extLst>
              <a:ext uri="{FF2B5EF4-FFF2-40B4-BE49-F238E27FC236}">
                <a16:creationId xmlns:a16="http://schemas.microsoft.com/office/drawing/2014/main" xmlns="" id="{5B1335CE-468A-4C2F-BB3A-338A74B2DCFB}"/>
              </a:ext>
            </a:extLst>
          </p:cNvPr>
          <p:cNvSpPr txBox="1"/>
          <p:nvPr/>
        </p:nvSpPr>
        <p:spPr>
          <a:xfrm>
            <a:off x="831171" y="5691721"/>
            <a:ext cx="7461058" cy="523220"/>
          </a:xfrm>
          <a:prstGeom prst="rect">
            <a:avLst/>
          </a:prstGeom>
          <a:noFill/>
        </p:spPr>
        <p:txBody>
          <a:bodyPr wrap="square" rtlCol="0">
            <a:spAutoFit/>
          </a:bodyPr>
          <a:lstStyle/>
          <a:p>
            <a:pPr algn="ctr"/>
            <a:r>
              <a:rPr lang="ja-JP" altLang="en-US" sz="2800" b="1" dirty="0">
                <a:solidFill>
                  <a:srgbClr val="FF0000"/>
                </a:solidFill>
                <a:latin typeface="游ゴシック" panose="020B0400000000000000" pitchFamily="50" charset="-128"/>
                <a:ea typeface="游ゴシック" panose="020B0400000000000000" pitchFamily="50" charset="-128"/>
              </a:rPr>
              <a:t>国際インターンシップ</a:t>
            </a:r>
            <a:r>
              <a:rPr lang="ja-JP" altLang="en-US" sz="2800" b="1" dirty="0">
                <a:latin typeface="游ゴシック" panose="020B0400000000000000" pitchFamily="50" charset="-128"/>
                <a:ea typeface="游ゴシック" panose="020B0400000000000000" pitchFamily="50" charset="-128"/>
              </a:rPr>
              <a:t>という選択肢</a:t>
            </a:r>
            <a:endParaRPr lang="en-US" altLang="ja-JP" sz="2800" b="1" dirty="0">
              <a:latin typeface="游ゴシック" panose="020B0400000000000000" pitchFamily="50" charset="-128"/>
              <a:ea typeface="游ゴシック" panose="020B0400000000000000" pitchFamily="50" charset="-128"/>
            </a:endParaRPr>
          </a:p>
        </p:txBody>
      </p:sp>
      <p:cxnSp>
        <p:nvCxnSpPr>
          <p:cNvPr id="18"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7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仕事内容</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sp>
        <p:nvSpPr>
          <p:cNvPr id="15" name="テキスト ボックス 74">
            <a:extLst>
              <a:ext uri="{FF2B5EF4-FFF2-40B4-BE49-F238E27FC236}">
                <a16:creationId xmlns:a16="http://schemas.microsoft.com/office/drawing/2014/main" xmlns="" id="{5B1335CE-468A-4C2F-BB3A-338A74B2DCFB}"/>
              </a:ext>
            </a:extLst>
          </p:cNvPr>
          <p:cNvSpPr txBox="1"/>
          <p:nvPr/>
        </p:nvSpPr>
        <p:spPr>
          <a:xfrm>
            <a:off x="284472" y="926065"/>
            <a:ext cx="8617987" cy="523220"/>
          </a:xfrm>
          <a:prstGeom prst="rect">
            <a:avLst/>
          </a:prstGeom>
          <a:noFill/>
        </p:spPr>
        <p:txBody>
          <a:bodyPr wrap="square" rtlCol="0">
            <a:spAutoFit/>
          </a:bodyPr>
          <a:lstStyle/>
          <a:p>
            <a:pPr algn="ctr"/>
            <a:r>
              <a:rPr lang="ja-JP" altLang="en-US" sz="2800" b="1" dirty="0">
                <a:latin typeface="游ゴシック" panose="020B0400000000000000" pitchFamily="50" charset="-128"/>
                <a:ea typeface="游ゴシック" panose="020B0400000000000000" pitchFamily="50" charset="-128"/>
              </a:rPr>
              <a:t>プログラミング（</a:t>
            </a:r>
            <a:r>
              <a:rPr lang="en-US" altLang="ja-JP" sz="2800" b="1" dirty="0">
                <a:latin typeface="游ゴシック" panose="020B0400000000000000" pitchFamily="50" charset="-128"/>
                <a:ea typeface="游ゴシック" panose="020B0400000000000000" pitchFamily="50" charset="-128"/>
              </a:rPr>
              <a:t>C++</a:t>
            </a:r>
            <a:r>
              <a:rPr lang="ja-JP" altLang="en-US" sz="2800" b="1" dirty="0">
                <a:latin typeface="游ゴシック" panose="020B0400000000000000" pitchFamily="50" charset="-128"/>
                <a:ea typeface="游ゴシック" panose="020B0400000000000000" pitchFamily="50" charset="-128"/>
              </a:rPr>
              <a:t>）、</a:t>
            </a:r>
            <a:r>
              <a:rPr lang="en-US" altLang="ja-JP" sz="2800" b="1" dirty="0">
                <a:latin typeface="游ゴシック" panose="020B0400000000000000" pitchFamily="50" charset="-128"/>
                <a:ea typeface="游ゴシック" panose="020B0400000000000000" pitchFamily="50" charset="-128"/>
              </a:rPr>
              <a:t>Linux</a:t>
            </a:r>
            <a:r>
              <a:rPr lang="ja-JP" altLang="en-US" sz="2800" b="1" dirty="0">
                <a:latin typeface="游ゴシック" panose="020B0400000000000000" pitchFamily="50" charset="-128"/>
                <a:ea typeface="游ゴシック" panose="020B0400000000000000" pitchFamily="50" charset="-128"/>
              </a:rPr>
              <a:t>の操作がメイン</a:t>
            </a:r>
            <a:endParaRPr lang="en-US" altLang="ja-JP" sz="2800" b="1" dirty="0">
              <a:latin typeface="游ゴシック" panose="020B0400000000000000" pitchFamily="50" charset="-128"/>
              <a:ea typeface="游ゴシック" panose="020B0400000000000000" pitchFamily="50" charset="-128"/>
            </a:endParaRPr>
          </a:p>
        </p:txBody>
      </p:sp>
      <p:pic>
        <p:nvPicPr>
          <p:cNvPr id="16" name="picture">
            <a:extLst>
              <a:ext uri="{FF2B5EF4-FFF2-40B4-BE49-F238E27FC236}">
                <a16:creationId xmlns:a16="http://schemas.microsoft.com/office/drawing/2014/main" xmlns="" id="{6308BFC3-067E-4D20-B934-0C6BF444FD1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3047" y="1678919"/>
            <a:ext cx="3296892" cy="2472669"/>
          </a:xfrm>
          <a:prstGeom prst="rect">
            <a:avLst/>
          </a:prstGeom>
        </p:spPr>
      </p:pic>
      <p:pic>
        <p:nvPicPr>
          <p:cNvPr id="17" name="図 16">
            <a:extLst>
              <a:ext uri="{FF2B5EF4-FFF2-40B4-BE49-F238E27FC236}">
                <a16:creationId xmlns:a16="http://schemas.microsoft.com/office/drawing/2014/main" xmlns="" id="{2FCFBD92-EE28-4CBE-BA01-3BCBE4C6C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747" y="1678919"/>
            <a:ext cx="3296892" cy="2472669"/>
          </a:xfrm>
          <a:prstGeom prst="rect">
            <a:avLst/>
          </a:prstGeom>
        </p:spPr>
      </p:pic>
      <p:sp>
        <p:nvSpPr>
          <p:cNvPr id="18" name="テキスト ボックス 74">
            <a:extLst>
              <a:ext uri="{FF2B5EF4-FFF2-40B4-BE49-F238E27FC236}">
                <a16:creationId xmlns:a16="http://schemas.microsoft.com/office/drawing/2014/main" xmlns="" id="{2895D8F6-1C39-4B4D-AC74-5A26823E4123}"/>
              </a:ext>
            </a:extLst>
          </p:cNvPr>
          <p:cNvSpPr txBox="1"/>
          <p:nvPr/>
        </p:nvSpPr>
        <p:spPr>
          <a:xfrm>
            <a:off x="263006" y="4502349"/>
            <a:ext cx="8617987" cy="1569660"/>
          </a:xfrm>
          <a:prstGeom prst="rect">
            <a:avLst/>
          </a:prstGeom>
          <a:noFill/>
        </p:spPr>
        <p:txBody>
          <a:bodyPr wrap="square" rtlCol="0">
            <a:spAutoFit/>
          </a:bodyPr>
          <a:lstStyle/>
          <a:p>
            <a:pPr algn="ctr"/>
            <a:r>
              <a:rPr lang="ja-JP" altLang="en-US" sz="2400" b="1" dirty="0">
                <a:latin typeface="游ゴシック" panose="020B0400000000000000" pitchFamily="50" charset="-128"/>
                <a:ea typeface="游ゴシック" panose="020B0400000000000000" pitchFamily="50" charset="-128"/>
              </a:rPr>
              <a:t>ほかにも</a:t>
            </a:r>
            <a:r>
              <a:rPr lang="en-US" altLang="ja-JP" sz="2400" b="1" dirty="0">
                <a:latin typeface="游ゴシック" panose="020B0400000000000000" pitchFamily="50" charset="-128"/>
                <a:ea typeface="游ゴシック" panose="020B0400000000000000" pitchFamily="50" charset="-128"/>
              </a:rPr>
              <a:t>GPU</a:t>
            </a:r>
            <a:r>
              <a:rPr lang="ja-JP" altLang="en-US" sz="2400" b="1" dirty="0">
                <a:latin typeface="游ゴシック" panose="020B0400000000000000" pitchFamily="50" charset="-128"/>
                <a:ea typeface="游ゴシック" panose="020B0400000000000000" pitchFamily="50" charset="-128"/>
              </a:rPr>
              <a:t>のインストールやシリアルポートの作成など</a:t>
            </a:r>
            <a:endParaRPr lang="en-US" altLang="ja-JP" sz="2400"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ハードウェアに関する仕事も</a:t>
            </a:r>
            <a:endParaRPr lang="en-US" altLang="ja-JP" sz="2400" b="1" dirty="0">
              <a:latin typeface="游ゴシック" panose="020B0400000000000000" pitchFamily="50" charset="-128"/>
              <a:ea typeface="游ゴシック" panose="020B0400000000000000" pitchFamily="50" charset="-128"/>
            </a:endParaRPr>
          </a:p>
          <a:p>
            <a:pPr algn="ctr"/>
            <a:endParaRPr lang="en-US" altLang="ja-JP" sz="2400"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なじみのない　</a:t>
            </a:r>
            <a:r>
              <a:rPr lang="en-US" altLang="ja-JP" sz="2400" b="1" dirty="0">
                <a:latin typeface="游ゴシック" panose="020B0400000000000000" pitchFamily="50" charset="-128"/>
                <a:ea typeface="游ゴシック" panose="020B0400000000000000" pitchFamily="50" charset="-128"/>
              </a:rPr>
              <a:t>C++</a:t>
            </a:r>
            <a:r>
              <a:rPr lang="ja-JP" altLang="en-US" sz="2400" b="1" dirty="0" err="1">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　</a:t>
            </a:r>
            <a:r>
              <a:rPr lang="en-US" altLang="ja-JP" sz="2400" b="1" dirty="0" err="1">
                <a:latin typeface="游ゴシック" panose="020B0400000000000000" pitchFamily="50" charset="-128"/>
                <a:ea typeface="游ゴシック" panose="020B0400000000000000" pitchFamily="50" charset="-128"/>
              </a:rPr>
              <a:t>openGL</a:t>
            </a:r>
            <a:r>
              <a:rPr lang="ja-JP" altLang="en-US" sz="2400" b="1" dirty="0">
                <a:latin typeface="游ゴシック" panose="020B0400000000000000" pitchFamily="50" charset="-128"/>
                <a:ea typeface="游ゴシック" panose="020B0400000000000000" pitchFamily="50" charset="-128"/>
              </a:rPr>
              <a:t>は勉強しながら</a:t>
            </a:r>
            <a:endParaRPr lang="en-US" altLang="ja-JP" sz="2400" b="1" dirty="0">
              <a:latin typeface="游ゴシック" panose="020B0400000000000000" pitchFamily="50" charset="-128"/>
              <a:ea typeface="游ゴシック" panose="020B0400000000000000" pitchFamily="50" charset="-128"/>
            </a:endParaRPr>
          </a:p>
        </p:txBody>
      </p:sp>
      <p:cxnSp>
        <p:nvCxnSpPr>
          <p:cNvPr id="19"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19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インターン生活</a:t>
            </a:r>
            <a:r>
              <a:rPr lang="en-US" altLang="ja-JP" sz="2800" b="1" dirty="0">
                <a:latin typeface="游ゴシック" panose="020B0400000000000000" pitchFamily="50" charset="-128"/>
                <a:ea typeface="游ゴシック" panose="020B0400000000000000" pitchFamily="50" charset="-128"/>
              </a:rPr>
              <a:t> </a:t>
            </a:r>
            <a:endParaRPr lang="ja-JP" altLang="en-US" sz="2800" b="1"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xmlns="" id="{F5DE12BA-EA8D-4171-9D55-75B2B864DC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158"/>
          <a:stretch/>
        </p:blipFill>
        <p:spPr>
          <a:xfrm>
            <a:off x="760664" y="2163047"/>
            <a:ext cx="2418283" cy="1817527"/>
          </a:xfrm>
          <a:prstGeom prst="rect">
            <a:avLst/>
          </a:prstGeom>
        </p:spPr>
      </p:pic>
      <p:pic>
        <p:nvPicPr>
          <p:cNvPr id="7" name="図 6">
            <a:extLst>
              <a:ext uri="{FF2B5EF4-FFF2-40B4-BE49-F238E27FC236}">
                <a16:creationId xmlns:a16="http://schemas.microsoft.com/office/drawing/2014/main" xmlns="" id="{2AADC551-D816-49FD-AB10-904DBDDF9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312" y="4103027"/>
            <a:ext cx="2423376" cy="1817533"/>
          </a:xfrm>
          <a:prstGeom prst="rect">
            <a:avLst/>
          </a:prstGeom>
        </p:spPr>
      </p:pic>
      <p:pic>
        <p:nvPicPr>
          <p:cNvPr id="9" name="図 8">
            <a:extLst>
              <a:ext uri="{FF2B5EF4-FFF2-40B4-BE49-F238E27FC236}">
                <a16:creationId xmlns:a16="http://schemas.microsoft.com/office/drawing/2014/main" xmlns="" id="{E621E6D2-1854-47B7-B64D-E8E59B354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60" y="4121705"/>
            <a:ext cx="2397011" cy="1797759"/>
          </a:xfrm>
          <a:prstGeom prst="rect">
            <a:avLst/>
          </a:prstGeom>
        </p:spPr>
      </p:pic>
      <p:pic>
        <p:nvPicPr>
          <p:cNvPr id="19" name="図 18">
            <a:extLst>
              <a:ext uri="{FF2B5EF4-FFF2-40B4-BE49-F238E27FC236}">
                <a16:creationId xmlns:a16="http://schemas.microsoft.com/office/drawing/2014/main" xmlns="" id="{14B9DCEA-4193-45D5-A2D3-D7262F4F19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6990" y="4122801"/>
            <a:ext cx="2397010" cy="1797759"/>
          </a:xfrm>
          <a:prstGeom prst="rect">
            <a:avLst/>
          </a:prstGeom>
        </p:spPr>
      </p:pic>
      <p:pic>
        <p:nvPicPr>
          <p:cNvPr id="21" name="図 20">
            <a:extLst>
              <a:ext uri="{FF2B5EF4-FFF2-40B4-BE49-F238E27FC236}">
                <a16:creationId xmlns:a16="http://schemas.microsoft.com/office/drawing/2014/main" xmlns="" id="{9BE10DE1-B94A-446D-AF80-97D065E62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4636" y="2153152"/>
            <a:ext cx="2423379" cy="1817534"/>
          </a:xfrm>
          <a:prstGeom prst="rect">
            <a:avLst/>
          </a:prstGeom>
        </p:spPr>
      </p:pic>
      <p:pic>
        <p:nvPicPr>
          <p:cNvPr id="23" name="図 22">
            <a:extLst>
              <a:ext uri="{FF2B5EF4-FFF2-40B4-BE49-F238E27FC236}">
                <a16:creationId xmlns:a16="http://schemas.microsoft.com/office/drawing/2014/main" xmlns="" id="{8A75F30F-8CAD-4E27-BFF0-5797F8EC21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618329" y="1632944"/>
            <a:ext cx="2683006" cy="2012254"/>
          </a:xfrm>
          <a:prstGeom prst="rect">
            <a:avLst/>
          </a:prstGeom>
        </p:spPr>
      </p:pic>
      <p:cxnSp>
        <p:nvCxnSpPr>
          <p:cNvPr id="15"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83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xmlns="" id="{0401086D-82BC-4122-BCBD-5DEDD067964F}"/>
              </a:ext>
            </a:extLst>
          </p:cNvPr>
          <p:cNvCxnSpPr/>
          <p:nvPr/>
        </p:nvCxnSpPr>
        <p:spPr>
          <a:xfrm flipV="1">
            <a:off x="1910196" y="2364316"/>
            <a:ext cx="1858240" cy="1212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吹き出し: 角を丸めた四角形 6">
            <a:extLst>
              <a:ext uri="{FF2B5EF4-FFF2-40B4-BE49-F238E27FC236}">
                <a16:creationId xmlns:a16="http://schemas.microsoft.com/office/drawing/2014/main" xmlns="" id="{18B9A716-D617-442F-AC4E-7C84725F1B2C}"/>
              </a:ext>
            </a:extLst>
          </p:cNvPr>
          <p:cNvSpPr/>
          <p:nvPr/>
        </p:nvSpPr>
        <p:spPr>
          <a:xfrm>
            <a:off x="2001983" y="1317174"/>
            <a:ext cx="1519608" cy="728704"/>
          </a:xfrm>
          <a:prstGeom prst="wedgeRoundRectCallout">
            <a:avLst>
              <a:gd name="adj1" fmla="val -995"/>
              <a:gd name="adj2" fmla="val 61044"/>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latin typeface="游ゴシック" panose="020B0400000000000000" pitchFamily="50" charset="-128"/>
                <a:ea typeface="游ゴシック" panose="020B0400000000000000" pitchFamily="50" charset="-128"/>
              </a:rPr>
              <a:t>物体の位置情報（２次元）</a:t>
            </a:r>
            <a:endParaRPr lang="en-US" altLang="ja-JP" sz="1400" b="1" dirty="0">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xmlns="" id="{A5C1A0BF-F823-4B27-B9C4-4729EF1BEAF4}"/>
              </a:ext>
            </a:extLst>
          </p:cNvPr>
          <p:cNvSpPr/>
          <p:nvPr/>
        </p:nvSpPr>
        <p:spPr>
          <a:xfrm>
            <a:off x="2370055" y="2207835"/>
            <a:ext cx="914400" cy="3342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CAN</a:t>
            </a:r>
          </a:p>
        </p:txBody>
      </p:sp>
      <p:pic>
        <p:nvPicPr>
          <p:cNvPr id="9" name="図 9" descr="電子機器 が含まれている画像&#10;&#10;高い精度で生成された説明">
            <a:extLst>
              <a:ext uri="{FF2B5EF4-FFF2-40B4-BE49-F238E27FC236}">
                <a16:creationId xmlns:a16="http://schemas.microsoft.com/office/drawing/2014/main" xmlns="" id="{788A1652-6E7B-4018-8B9A-385FED7EA92A}"/>
              </a:ext>
            </a:extLst>
          </p:cNvPr>
          <p:cNvPicPr>
            <a:picLocks noChangeAspect="1"/>
          </p:cNvPicPr>
          <p:nvPr/>
        </p:nvPicPr>
        <p:blipFill>
          <a:blip r:embed="rId2"/>
          <a:stretch>
            <a:fillRect/>
          </a:stretch>
        </p:blipFill>
        <p:spPr>
          <a:xfrm>
            <a:off x="3809998" y="1696315"/>
            <a:ext cx="1723160" cy="1326574"/>
          </a:xfrm>
          <a:prstGeom prst="rect">
            <a:avLst/>
          </a:prstGeom>
        </p:spPr>
      </p:pic>
      <p:sp>
        <p:nvSpPr>
          <p:cNvPr id="11" name="正方形/長方形 10">
            <a:extLst>
              <a:ext uri="{FF2B5EF4-FFF2-40B4-BE49-F238E27FC236}">
                <a16:creationId xmlns:a16="http://schemas.microsoft.com/office/drawing/2014/main" xmlns="" id="{6091C2D3-C5CC-470F-8F17-F2A6F4155BA4}"/>
              </a:ext>
            </a:extLst>
          </p:cNvPr>
          <p:cNvSpPr/>
          <p:nvPr/>
        </p:nvSpPr>
        <p:spPr>
          <a:xfrm>
            <a:off x="4149990" y="1271034"/>
            <a:ext cx="1043175" cy="429491"/>
          </a:xfrm>
          <a:prstGeom prst="rect">
            <a:avLst/>
          </a:prstGeom>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車載</a:t>
            </a:r>
            <a:r>
              <a:rPr lang="en-US" altLang="ja-JP" b="1" dirty="0">
                <a:latin typeface="游ゴシック" panose="020B0400000000000000" pitchFamily="50" charset="-128"/>
                <a:ea typeface="游ゴシック" panose="020B0400000000000000" pitchFamily="50" charset="-128"/>
              </a:rPr>
              <a:t>PC</a:t>
            </a:r>
            <a:endParaRPr lang="ja-JP" altLang="en-US" b="1" dirty="0">
              <a:latin typeface="游ゴシック" panose="020B0400000000000000" pitchFamily="50" charset="-128"/>
              <a:ea typeface="游ゴシック" panose="020B0400000000000000" pitchFamily="50" charset="-128"/>
            </a:endParaRPr>
          </a:p>
        </p:txBody>
      </p:sp>
      <p:cxnSp>
        <p:nvCxnSpPr>
          <p:cNvPr id="12" name="直線矢印コネクタ 11">
            <a:extLst>
              <a:ext uri="{FF2B5EF4-FFF2-40B4-BE49-F238E27FC236}">
                <a16:creationId xmlns:a16="http://schemas.microsoft.com/office/drawing/2014/main" xmlns="" id="{391A3E36-B91A-498D-A25C-870063FB2185}"/>
              </a:ext>
            </a:extLst>
          </p:cNvPr>
          <p:cNvCxnSpPr/>
          <p:nvPr/>
        </p:nvCxnSpPr>
        <p:spPr>
          <a:xfrm flipV="1">
            <a:off x="5534890" y="1825337"/>
            <a:ext cx="420832" cy="346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xmlns="" id="{E042A896-029F-4B15-A3D2-83E54D5A01A3}"/>
              </a:ext>
            </a:extLst>
          </p:cNvPr>
          <p:cNvSpPr/>
          <p:nvPr/>
        </p:nvSpPr>
        <p:spPr>
          <a:xfrm>
            <a:off x="6037118" y="1629641"/>
            <a:ext cx="1104899" cy="386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游ゴシック" panose="020B0400000000000000" pitchFamily="50" charset="-128"/>
                <a:ea typeface="游ゴシック" panose="020B0400000000000000" pitchFamily="50" charset="-128"/>
              </a:rPr>
              <a:t>openCV</a:t>
            </a:r>
          </a:p>
        </p:txBody>
      </p:sp>
      <p:sp>
        <p:nvSpPr>
          <p:cNvPr id="16" name="正方形/長方形 15">
            <a:extLst>
              <a:ext uri="{FF2B5EF4-FFF2-40B4-BE49-F238E27FC236}">
                <a16:creationId xmlns:a16="http://schemas.microsoft.com/office/drawing/2014/main" xmlns="" id="{F1E0F25D-298B-4D56-9DE7-AA4984716F01}"/>
              </a:ext>
            </a:extLst>
          </p:cNvPr>
          <p:cNvSpPr/>
          <p:nvPr/>
        </p:nvSpPr>
        <p:spPr>
          <a:xfrm>
            <a:off x="6045777" y="2019300"/>
            <a:ext cx="2602922" cy="10962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游ゴシック" panose="020B0400000000000000" pitchFamily="50" charset="-128"/>
                <a:ea typeface="游ゴシック" panose="020B0400000000000000" pitchFamily="50" charset="-128"/>
              </a:rPr>
              <a:t>センサーからの障害物の位置情報をリアルタイムで表示</a:t>
            </a:r>
            <a:endParaRPr lang="en-US" altLang="ja-JP" sz="1400" b="1" dirty="0">
              <a:solidFill>
                <a:schemeClr val="tx1"/>
              </a:solidFill>
              <a:latin typeface="游ゴシック" panose="020B0400000000000000" pitchFamily="50" charset="-128"/>
              <a:ea typeface="游ゴシック" panose="020B0400000000000000" pitchFamily="50" charset="-128"/>
            </a:endParaRPr>
          </a:p>
          <a:p>
            <a:endParaRPr lang="en-US" altLang="ja-JP" sz="1400" b="1" dirty="0">
              <a:solidFill>
                <a:schemeClr val="tx1"/>
              </a:solidFill>
              <a:latin typeface="游ゴシック" panose="020B0400000000000000" pitchFamily="50" charset="-128"/>
              <a:ea typeface="游ゴシック" panose="020B0400000000000000" pitchFamily="50" charset="-128"/>
            </a:endParaRPr>
          </a:p>
          <a:p>
            <a:endParaRPr lang="ja-JP" altLang="en-US" sz="1400" b="1" dirty="0">
              <a:solidFill>
                <a:schemeClr val="tx1"/>
              </a:solidFill>
              <a:latin typeface="游ゴシック" panose="020B0400000000000000" pitchFamily="50" charset="-128"/>
              <a:ea typeface="游ゴシック" panose="020B0400000000000000" pitchFamily="50" charset="-128"/>
            </a:endParaRPr>
          </a:p>
        </p:txBody>
      </p:sp>
      <p:pic>
        <p:nvPicPr>
          <p:cNvPr id="17" name="図 17">
            <a:extLst>
              <a:ext uri="{FF2B5EF4-FFF2-40B4-BE49-F238E27FC236}">
                <a16:creationId xmlns:a16="http://schemas.microsoft.com/office/drawing/2014/main" xmlns="" id="{4ACF0938-A51F-4BD7-A3E7-F31D7480E8BD}"/>
              </a:ext>
            </a:extLst>
          </p:cNvPr>
          <p:cNvPicPr>
            <a:picLocks noChangeAspect="1"/>
          </p:cNvPicPr>
          <p:nvPr/>
        </p:nvPicPr>
        <p:blipFill>
          <a:blip r:embed="rId3"/>
          <a:stretch>
            <a:fillRect/>
          </a:stretch>
        </p:blipFill>
        <p:spPr>
          <a:xfrm>
            <a:off x="6413056" y="2646446"/>
            <a:ext cx="2595995" cy="835944"/>
          </a:xfrm>
          <a:prstGeom prst="rect">
            <a:avLst/>
          </a:prstGeom>
        </p:spPr>
      </p:pic>
      <p:sp>
        <p:nvSpPr>
          <p:cNvPr id="21" name="正方形/長方形 20">
            <a:extLst>
              <a:ext uri="{FF2B5EF4-FFF2-40B4-BE49-F238E27FC236}">
                <a16:creationId xmlns:a16="http://schemas.microsoft.com/office/drawing/2014/main" xmlns="" id="{56650519-D35C-442B-A075-7302E8443962}"/>
              </a:ext>
            </a:extLst>
          </p:cNvPr>
          <p:cNvSpPr/>
          <p:nvPr/>
        </p:nvSpPr>
        <p:spPr>
          <a:xfrm>
            <a:off x="4642971" y="3352800"/>
            <a:ext cx="1104899" cy="386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openGL</a:t>
            </a:r>
          </a:p>
        </p:txBody>
      </p:sp>
      <p:sp>
        <p:nvSpPr>
          <p:cNvPr id="22" name="正方形/長方形 21">
            <a:extLst>
              <a:ext uri="{FF2B5EF4-FFF2-40B4-BE49-F238E27FC236}">
                <a16:creationId xmlns:a16="http://schemas.microsoft.com/office/drawing/2014/main" xmlns="" id="{58584BAC-1B33-4D0C-9EA5-9CBA51E70C21}"/>
              </a:ext>
            </a:extLst>
          </p:cNvPr>
          <p:cNvSpPr/>
          <p:nvPr/>
        </p:nvSpPr>
        <p:spPr>
          <a:xfrm>
            <a:off x="2261755" y="3742459"/>
            <a:ext cx="3468830" cy="109624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游ゴシック" panose="020B0400000000000000" pitchFamily="50" charset="-128"/>
                <a:ea typeface="游ゴシック" panose="020B0400000000000000" pitchFamily="50" charset="-128"/>
              </a:rPr>
              <a:t>　       ２次元情報（水平）から３次元の　　　　　　　　　　 　</a:t>
            </a:r>
            <a:endParaRPr lang="en-US" altLang="ja-JP" sz="1600" b="1" dirty="0">
              <a:solidFill>
                <a:schemeClr val="tx1"/>
              </a:solidFill>
              <a:latin typeface="游ゴシック" panose="020B0400000000000000" pitchFamily="50" charset="-128"/>
              <a:ea typeface="游ゴシック" panose="020B0400000000000000" pitchFamily="50" charset="-128"/>
            </a:endParaRPr>
          </a:p>
          <a:p>
            <a:r>
              <a:rPr lang="ja-JP" altLang="en-US" sz="1600" b="1" dirty="0">
                <a:solidFill>
                  <a:schemeClr val="tx1"/>
                </a:solidFill>
                <a:latin typeface="游ゴシック" panose="020B0400000000000000" pitchFamily="50" charset="-128"/>
                <a:ea typeface="游ゴシック" panose="020B0400000000000000" pitchFamily="50" charset="-128"/>
              </a:rPr>
              <a:t>　</a:t>
            </a:r>
            <a:r>
              <a:rPr lang="en-US" altLang="ja-JP" sz="1600" b="1" dirty="0">
                <a:solidFill>
                  <a:schemeClr val="tx1"/>
                </a:solidFill>
                <a:latin typeface="游ゴシック" panose="020B0400000000000000" pitchFamily="50" charset="-128"/>
                <a:ea typeface="游ゴシック" panose="020B0400000000000000" pitchFamily="50" charset="-128"/>
              </a:rPr>
              <a:t>       CG</a:t>
            </a:r>
            <a:r>
              <a:rPr lang="ja-JP" altLang="en-US" sz="1600" b="1" dirty="0">
                <a:solidFill>
                  <a:schemeClr val="tx1"/>
                </a:solidFill>
                <a:latin typeface="游ゴシック" panose="020B0400000000000000" pitchFamily="50" charset="-128"/>
                <a:ea typeface="游ゴシック" panose="020B0400000000000000" pitchFamily="50" charset="-128"/>
              </a:rPr>
              <a:t>モデルを作りさらに透視投影により垂直情報に変換</a:t>
            </a:r>
          </a:p>
        </p:txBody>
      </p:sp>
      <p:pic>
        <p:nvPicPr>
          <p:cNvPr id="23" name="図 23" descr="電子機器, モニター, 室内, コンピューター が含まれている画像&#10;&#10;非常に高い精度で生成された説明">
            <a:extLst>
              <a:ext uri="{FF2B5EF4-FFF2-40B4-BE49-F238E27FC236}">
                <a16:creationId xmlns:a16="http://schemas.microsoft.com/office/drawing/2014/main" xmlns="" id="{44F4F984-2BAE-4EFC-A5BB-21CA08710B3A}"/>
              </a:ext>
            </a:extLst>
          </p:cNvPr>
          <p:cNvPicPr>
            <a:picLocks noChangeAspect="1"/>
          </p:cNvPicPr>
          <p:nvPr/>
        </p:nvPicPr>
        <p:blipFill>
          <a:blip r:embed="rId4"/>
          <a:stretch>
            <a:fillRect/>
          </a:stretch>
        </p:blipFill>
        <p:spPr>
          <a:xfrm>
            <a:off x="481445" y="3029103"/>
            <a:ext cx="2336223" cy="1267384"/>
          </a:xfrm>
          <a:prstGeom prst="rect">
            <a:avLst/>
          </a:prstGeom>
        </p:spPr>
      </p:pic>
      <p:cxnSp>
        <p:nvCxnSpPr>
          <p:cNvPr id="25" name="直線矢印コネクタ 24">
            <a:extLst>
              <a:ext uri="{FF2B5EF4-FFF2-40B4-BE49-F238E27FC236}">
                <a16:creationId xmlns:a16="http://schemas.microsoft.com/office/drawing/2014/main" xmlns="" id="{FB9AB69E-ED87-4A95-AF30-608493E37D1D}"/>
              </a:ext>
            </a:extLst>
          </p:cNvPr>
          <p:cNvCxnSpPr>
            <a:cxnSpLocks/>
          </p:cNvCxnSpPr>
          <p:nvPr/>
        </p:nvCxnSpPr>
        <p:spPr>
          <a:xfrm>
            <a:off x="4920094" y="2928636"/>
            <a:ext cx="5196" cy="386196"/>
          </a:xfrm>
          <a:prstGeom prst="straightConnector1">
            <a:avLst/>
          </a:prstGeom>
          <a:ln w="5715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26" name="直線矢印コネクタ 25">
            <a:extLst>
              <a:ext uri="{FF2B5EF4-FFF2-40B4-BE49-F238E27FC236}">
                <a16:creationId xmlns:a16="http://schemas.microsoft.com/office/drawing/2014/main" xmlns="" id="{37F0C8E3-8AB0-4481-A748-4727FA1FF656}"/>
              </a:ext>
            </a:extLst>
          </p:cNvPr>
          <p:cNvCxnSpPr>
            <a:cxnSpLocks/>
          </p:cNvCxnSpPr>
          <p:nvPr/>
        </p:nvCxnSpPr>
        <p:spPr>
          <a:xfrm>
            <a:off x="4920095" y="4894118"/>
            <a:ext cx="5196" cy="45546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xmlns="" id="{E4E0CCA0-A205-41B5-B137-4E791C32E586}"/>
              </a:ext>
            </a:extLst>
          </p:cNvPr>
          <p:cNvSpPr/>
          <p:nvPr/>
        </p:nvSpPr>
        <p:spPr>
          <a:xfrm>
            <a:off x="4374572" y="5430981"/>
            <a:ext cx="1104899" cy="386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游ゴシック" panose="020B0400000000000000" pitchFamily="50" charset="-128"/>
                <a:ea typeface="游ゴシック" panose="020B0400000000000000" pitchFamily="50" charset="-128"/>
              </a:rPr>
              <a:t>openCV</a:t>
            </a:r>
          </a:p>
        </p:txBody>
      </p:sp>
      <p:pic>
        <p:nvPicPr>
          <p:cNvPr id="28" name="図 28" descr="電子機器, 座っている が含まれている画像&#10;&#10;非常に高い精度で生成された説明">
            <a:extLst>
              <a:ext uri="{FF2B5EF4-FFF2-40B4-BE49-F238E27FC236}">
                <a16:creationId xmlns:a16="http://schemas.microsoft.com/office/drawing/2014/main" xmlns="" id="{0D065CE8-B605-41D5-B142-6C9E81CC47C5}"/>
              </a:ext>
            </a:extLst>
          </p:cNvPr>
          <p:cNvPicPr>
            <a:picLocks noChangeAspect="1"/>
          </p:cNvPicPr>
          <p:nvPr/>
        </p:nvPicPr>
        <p:blipFill>
          <a:blip r:embed="rId5"/>
          <a:stretch>
            <a:fillRect/>
          </a:stretch>
        </p:blipFill>
        <p:spPr>
          <a:xfrm>
            <a:off x="2216414" y="5206904"/>
            <a:ext cx="884440" cy="879200"/>
          </a:xfrm>
          <a:prstGeom prst="rect">
            <a:avLst/>
          </a:prstGeom>
        </p:spPr>
      </p:pic>
      <p:cxnSp>
        <p:nvCxnSpPr>
          <p:cNvPr id="30" name="直線矢印コネクタ 29">
            <a:extLst>
              <a:ext uri="{FF2B5EF4-FFF2-40B4-BE49-F238E27FC236}">
                <a16:creationId xmlns:a16="http://schemas.microsoft.com/office/drawing/2014/main" xmlns="" id="{A16C35C0-5321-4FF2-8220-A09DFF554B25}"/>
              </a:ext>
            </a:extLst>
          </p:cNvPr>
          <p:cNvCxnSpPr>
            <a:cxnSpLocks/>
          </p:cNvCxnSpPr>
          <p:nvPr/>
        </p:nvCxnSpPr>
        <p:spPr>
          <a:xfrm>
            <a:off x="3429804" y="5616902"/>
            <a:ext cx="888422" cy="1385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xmlns="" id="{C42EFF6B-1B63-4A7F-A73D-C01529ED4900}"/>
              </a:ext>
            </a:extLst>
          </p:cNvPr>
          <p:cNvCxnSpPr>
            <a:cxnSpLocks/>
          </p:cNvCxnSpPr>
          <p:nvPr/>
        </p:nvCxnSpPr>
        <p:spPr>
          <a:xfrm>
            <a:off x="5594576" y="5616902"/>
            <a:ext cx="524741" cy="1385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2" name="図 32" descr="電子機器, 室内, 壁, テーブル が含まれている画像&#10;&#10;非常に高い精度で生成された説明">
            <a:extLst>
              <a:ext uri="{FF2B5EF4-FFF2-40B4-BE49-F238E27FC236}">
                <a16:creationId xmlns:a16="http://schemas.microsoft.com/office/drawing/2014/main" xmlns="" id="{49C37F5F-70A4-4BBE-97AF-B10DFEB3C30F}"/>
              </a:ext>
            </a:extLst>
          </p:cNvPr>
          <p:cNvPicPr>
            <a:picLocks noChangeAspect="1"/>
          </p:cNvPicPr>
          <p:nvPr/>
        </p:nvPicPr>
        <p:blipFill>
          <a:blip r:embed="rId6"/>
          <a:stretch>
            <a:fillRect/>
          </a:stretch>
        </p:blipFill>
        <p:spPr>
          <a:xfrm>
            <a:off x="6257059" y="4324845"/>
            <a:ext cx="2189019" cy="1607128"/>
          </a:xfrm>
          <a:prstGeom prst="rect">
            <a:avLst/>
          </a:prstGeom>
        </p:spPr>
      </p:pic>
      <p:sp>
        <p:nvSpPr>
          <p:cNvPr id="34" name="正方形/長方形 33">
            <a:extLst>
              <a:ext uri="{FF2B5EF4-FFF2-40B4-BE49-F238E27FC236}">
                <a16:creationId xmlns:a16="http://schemas.microsoft.com/office/drawing/2014/main" xmlns="" id="{61DD6D89-9A14-4C86-BB27-F8F78409197D}"/>
              </a:ext>
            </a:extLst>
          </p:cNvPr>
          <p:cNvSpPr/>
          <p:nvPr/>
        </p:nvSpPr>
        <p:spPr>
          <a:xfrm>
            <a:off x="6253594" y="3791978"/>
            <a:ext cx="2178626" cy="52074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カメラ画像に障害物の</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検出領域を表示</a:t>
            </a:r>
          </a:p>
        </p:txBody>
      </p:sp>
      <p:sp>
        <p:nvSpPr>
          <p:cNvPr id="3" name="正方形/長方形 2">
            <a:extLst>
              <a:ext uri="{FF2B5EF4-FFF2-40B4-BE49-F238E27FC236}">
                <a16:creationId xmlns:a16="http://schemas.microsoft.com/office/drawing/2014/main" xmlns="" id="{08EEF400-DC37-48B9-A57F-C6E7EFD10EDA}"/>
              </a:ext>
            </a:extLst>
          </p:cNvPr>
          <p:cNvSpPr/>
          <p:nvPr/>
        </p:nvSpPr>
        <p:spPr>
          <a:xfrm>
            <a:off x="481445" y="1615253"/>
            <a:ext cx="1326821" cy="98136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游ゴシック" panose="020B0400000000000000" pitchFamily="50" charset="-128"/>
                <a:ea typeface="游ゴシック" panose="020B0400000000000000" pitchFamily="50" charset="-128"/>
              </a:rPr>
              <a:t>障害物検知用</a:t>
            </a:r>
            <a:endParaRPr kumimoji="1" lang="en-US" altLang="ja-JP" sz="1400" b="1" dirty="0">
              <a:latin typeface="游ゴシック" panose="020B0400000000000000" pitchFamily="50" charset="-128"/>
              <a:ea typeface="游ゴシック" panose="020B0400000000000000" pitchFamily="50" charset="-128"/>
            </a:endParaRPr>
          </a:p>
          <a:p>
            <a:pPr algn="ctr"/>
            <a:r>
              <a:rPr kumimoji="1" lang="ja-JP" altLang="en-US" sz="1400" b="1" dirty="0">
                <a:latin typeface="游ゴシック" panose="020B0400000000000000" pitchFamily="50" charset="-128"/>
                <a:ea typeface="游ゴシック" panose="020B0400000000000000" pitchFamily="50" charset="-128"/>
              </a:rPr>
              <a:t>センサー</a:t>
            </a:r>
            <a:endParaRPr kumimoji="1" lang="en-US" altLang="ja-JP" sz="1400" b="1" dirty="0">
              <a:latin typeface="游ゴシック" panose="020B0400000000000000" pitchFamily="50" charset="-128"/>
              <a:ea typeface="游ゴシック" panose="020B0400000000000000" pitchFamily="50" charset="-128"/>
            </a:endParaRPr>
          </a:p>
        </p:txBody>
      </p:sp>
      <p:cxnSp>
        <p:nvCxnSpPr>
          <p:cNvPr id="36" name="直線コネクタ 35"/>
          <p:cNvCxnSpPr>
            <a:cxnSpLocks/>
          </p:cNvCxnSpPr>
          <p:nvPr/>
        </p:nvCxnSpPr>
        <p:spPr>
          <a:xfrm>
            <a:off x="329242" y="692696"/>
            <a:ext cx="848552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64">
            <a:extLst>
              <a:ext uri="{FF2B5EF4-FFF2-40B4-BE49-F238E27FC236}">
                <a16:creationId xmlns:a16="http://schemas.microsoft.com/office/drawing/2014/main" xmlns="" id="{93044736-7B91-4228-AD8D-37264D5671EA}"/>
              </a:ext>
            </a:extLst>
          </p:cNvPr>
          <p:cNvSpPr txBox="1"/>
          <p:nvPr/>
        </p:nvSpPr>
        <p:spPr>
          <a:xfrm>
            <a:off x="284473" y="222245"/>
            <a:ext cx="7961604"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開発していた障害物マッピングシステム </a:t>
            </a:r>
            <a:endParaRPr lang="ja-JP" altLang="en-US" sz="1600" b="1" dirty="0">
              <a:latin typeface="游ゴシック" panose="020B0400000000000000" pitchFamily="50" charset="-128"/>
              <a:ea typeface="游ゴシック" panose="020B0400000000000000" pitchFamily="50" charset="-128"/>
            </a:endParaRPr>
          </a:p>
        </p:txBody>
      </p:sp>
      <p:cxnSp>
        <p:nvCxnSpPr>
          <p:cNvPr id="38" name="直線コネクタ 6">
            <a:extLst>
              <a:ext uri="{FF2B5EF4-FFF2-40B4-BE49-F238E27FC236}">
                <a16:creationId xmlns:a16="http://schemas.microsoft.com/office/drawing/2014/main" xmlns="" id="{EB410ECB-83B4-4BDA-8EC6-B6E84F3AF876}"/>
              </a:ext>
            </a:extLst>
          </p:cNvPr>
          <p:cNvCxnSpPr>
            <a:cxnSpLocks/>
          </p:cNvCxnSpPr>
          <p:nvPr/>
        </p:nvCxnSpPr>
        <p:spPr>
          <a:xfrm>
            <a:off x="329239" y="6422771"/>
            <a:ext cx="848552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8010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3840</TotalTime>
  <Words>749</Words>
  <Application>Microsoft Office PowerPoint</Application>
  <PresentationFormat>画面に合わせる (4:3)</PresentationFormat>
  <Paragraphs>137</Paragraphs>
  <Slides>15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ＭＳ Ｐゴシック</vt:lpstr>
      <vt:lpstr>新細明體</vt:lpstr>
      <vt:lpstr>游ゴシック</vt:lpstr>
      <vt:lpstr>Arial</vt:lpstr>
      <vt:lpstr>Calibri</vt:lpstr>
      <vt:lpstr>Calibri Light</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徳原 光</dc:creator>
  <cp:lastModifiedBy>徳原 光</cp:lastModifiedBy>
  <cp:revision>33</cp:revision>
  <dcterms:created xsi:type="dcterms:W3CDTF">2018-12-10T08:50:18Z</dcterms:created>
  <dcterms:modified xsi:type="dcterms:W3CDTF">2019-01-18T06:51:24Z</dcterms:modified>
</cp:coreProperties>
</file>